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2" r:id="rId4"/>
    <p:sldId id="278" r:id="rId5"/>
    <p:sldId id="260" r:id="rId6"/>
    <p:sldId id="280" r:id="rId7"/>
    <p:sldId id="284" r:id="rId8"/>
    <p:sldId id="283" r:id="rId9"/>
    <p:sldId id="285" r:id="rId10"/>
    <p:sldId id="258" r:id="rId11"/>
    <p:sldId id="277" r:id="rId12"/>
    <p:sldId id="275" r:id="rId13"/>
    <p:sldId id="273" r:id="rId14"/>
    <p:sldId id="286" r:id="rId15"/>
    <p:sldId id="281" r:id="rId16"/>
    <p:sldId id="282" r:id="rId17"/>
    <p:sldId id="276" r:id="rId18"/>
    <p:sldId id="263" r:id="rId19"/>
    <p:sldId id="267" r:id="rId20"/>
    <p:sldId id="279" r:id="rId21"/>
    <p:sldId id="274" r:id="rId22"/>
    <p:sldId id="268" r:id="rId23"/>
    <p:sldId id="269" r:id="rId24"/>
    <p:sldId id="27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7701E9B-7DFD-48B6-98EF-DBFD2640F3AF}">
          <p14:sldIdLst/>
        </p14:section>
        <p14:section name="Untitled Section" id="{4D7698D7-C624-488B-A5F7-087EE5CBBF12}">
          <p14:sldIdLst/>
        </p14:section>
        <p14:section name="Untitled Section" id="{C5575770-5995-4C40-8D73-1CBF2DF9C7D9}">
          <p14:sldIdLst>
            <p14:sldId id="256"/>
            <p14:sldId id="257"/>
            <p14:sldId id="272"/>
            <p14:sldId id="278"/>
            <p14:sldId id="260"/>
            <p14:sldId id="280"/>
            <p14:sldId id="284"/>
            <p14:sldId id="283"/>
            <p14:sldId id="285"/>
            <p14:sldId id="258"/>
            <p14:sldId id="277"/>
            <p14:sldId id="275"/>
            <p14:sldId id="273"/>
            <p14:sldId id="286"/>
            <p14:sldId id="281"/>
            <p14:sldId id="282"/>
            <p14:sldId id="276"/>
            <p14:sldId id="263"/>
            <p14:sldId id="267"/>
            <p14:sldId id="279"/>
            <p14:sldId id="274"/>
            <p14:sldId id="268"/>
            <p14:sldId id="269"/>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hit Patil" userId="a231411469d1f988" providerId="LiveId" clId="{390D7DE8-14A2-4486-862C-99D84BDB6970}"/>
    <pc:docChg chg="undo custSel modSld">
      <pc:chgData name="Rohit Patil" userId="a231411469d1f988" providerId="LiveId" clId="{390D7DE8-14A2-4486-862C-99D84BDB6970}" dt="2023-03-11T05:55:16.442" v="1" actId="1076"/>
      <pc:docMkLst>
        <pc:docMk/>
      </pc:docMkLst>
      <pc:sldChg chg="modSp mod">
        <pc:chgData name="Rohit Patil" userId="a231411469d1f988" providerId="LiveId" clId="{390D7DE8-14A2-4486-862C-99D84BDB6970}" dt="2023-03-11T05:55:16.442" v="1" actId="1076"/>
        <pc:sldMkLst>
          <pc:docMk/>
          <pc:sldMk cId="256632399" sldId="270"/>
        </pc:sldMkLst>
        <pc:picChg chg="mod">
          <ac:chgData name="Rohit Patil" userId="a231411469d1f988" providerId="LiveId" clId="{390D7DE8-14A2-4486-862C-99D84BDB6970}" dt="2023-03-11T05:55:16.442" v="1" actId="1076"/>
          <ac:picMkLst>
            <pc:docMk/>
            <pc:sldMk cId="256632399" sldId="270"/>
            <ac:picMk id="8" creationId="{891A155B-6892-3E5A-CB49-3AC5AB4036CE}"/>
          </ac:picMkLst>
        </pc:picChg>
      </pc:sldChg>
    </pc:docChg>
  </pc:docChgLst>
</pc:chgInfo>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6D8EF-41E2-3DE4-F561-E339C537CA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17CA7F5-0F5D-3465-01C7-CC2B332F46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C52867C-7D9F-410E-422A-D8E85814F5A9}"/>
              </a:ext>
            </a:extLst>
          </p:cNvPr>
          <p:cNvSpPr>
            <a:spLocks noGrp="1"/>
          </p:cNvSpPr>
          <p:nvPr>
            <p:ph type="dt" sz="half" idx="10"/>
          </p:nvPr>
        </p:nvSpPr>
        <p:spPr/>
        <p:txBody>
          <a:bodyPr/>
          <a:lstStyle/>
          <a:p>
            <a:fld id="{DEF4B2CB-D1AB-40BC-952D-1CAC2A465621}" type="datetimeFigureOut">
              <a:rPr lang="en-IN" smtClean="0"/>
              <a:t>11-03-2023</a:t>
            </a:fld>
            <a:endParaRPr lang="en-IN"/>
          </a:p>
        </p:txBody>
      </p:sp>
      <p:sp>
        <p:nvSpPr>
          <p:cNvPr id="5" name="Footer Placeholder 4">
            <a:extLst>
              <a:ext uri="{FF2B5EF4-FFF2-40B4-BE49-F238E27FC236}">
                <a16:creationId xmlns:a16="http://schemas.microsoft.com/office/drawing/2014/main" id="{4ABB1C54-40A8-1A50-4C51-2144BBBFB3A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E746D6-0BDC-9397-07D9-B9BC31FCA3CB}"/>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256741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D28B3-481C-DAF0-3629-816DA56EC2A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8897156-674D-EDE3-521D-8D8E73ABFC6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91757E6-D085-B04D-C37E-20FBBC2E4CBC}"/>
              </a:ext>
            </a:extLst>
          </p:cNvPr>
          <p:cNvSpPr>
            <a:spLocks noGrp="1"/>
          </p:cNvSpPr>
          <p:nvPr>
            <p:ph type="dt" sz="half" idx="10"/>
          </p:nvPr>
        </p:nvSpPr>
        <p:spPr/>
        <p:txBody>
          <a:bodyPr/>
          <a:lstStyle/>
          <a:p>
            <a:fld id="{DEF4B2CB-D1AB-40BC-952D-1CAC2A465621}" type="datetimeFigureOut">
              <a:rPr lang="en-IN" smtClean="0"/>
              <a:t>11-03-2023</a:t>
            </a:fld>
            <a:endParaRPr lang="en-IN"/>
          </a:p>
        </p:txBody>
      </p:sp>
      <p:sp>
        <p:nvSpPr>
          <p:cNvPr id="5" name="Footer Placeholder 4">
            <a:extLst>
              <a:ext uri="{FF2B5EF4-FFF2-40B4-BE49-F238E27FC236}">
                <a16:creationId xmlns:a16="http://schemas.microsoft.com/office/drawing/2014/main" id="{4AAF4964-5976-7C08-97F8-CE5389C8326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0AB3E4-0B91-7B98-E8AC-603E873A7F3C}"/>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3548676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9E154F-DD1C-423F-102C-AB3B7987D3E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D3588A3-4675-EC99-7179-8AFEBC12607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18F973-2568-64E8-F3E9-5D385050A66D}"/>
              </a:ext>
            </a:extLst>
          </p:cNvPr>
          <p:cNvSpPr>
            <a:spLocks noGrp="1"/>
          </p:cNvSpPr>
          <p:nvPr>
            <p:ph type="dt" sz="half" idx="10"/>
          </p:nvPr>
        </p:nvSpPr>
        <p:spPr/>
        <p:txBody>
          <a:bodyPr/>
          <a:lstStyle/>
          <a:p>
            <a:fld id="{DEF4B2CB-D1AB-40BC-952D-1CAC2A465621}" type="datetimeFigureOut">
              <a:rPr lang="en-IN" smtClean="0"/>
              <a:t>11-03-2023</a:t>
            </a:fld>
            <a:endParaRPr lang="en-IN"/>
          </a:p>
        </p:txBody>
      </p:sp>
      <p:sp>
        <p:nvSpPr>
          <p:cNvPr id="5" name="Footer Placeholder 4">
            <a:extLst>
              <a:ext uri="{FF2B5EF4-FFF2-40B4-BE49-F238E27FC236}">
                <a16:creationId xmlns:a16="http://schemas.microsoft.com/office/drawing/2014/main" id="{629765A2-2631-61DF-706D-278B2C92F6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FEE58C-6C24-AD90-0D95-4D89CE91EEAD}"/>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143071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31D01-9B17-6972-1D39-CDC4B7E1A95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3B4EC21-CB4F-C246-F315-85233BB594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47E92C3-4AF0-32C5-E851-98076121493E}"/>
              </a:ext>
            </a:extLst>
          </p:cNvPr>
          <p:cNvSpPr>
            <a:spLocks noGrp="1"/>
          </p:cNvSpPr>
          <p:nvPr>
            <p:ph type="dt" sz="half" idx="10"/>
          </p:nvPr>
        </p:nvSpPr>
        <p:spPr/>
        <p:txBody>
          <a:bodyPr/>
          <a:lstStyle/>
          <a:p>
            <a:fld id="{DEF4B2CB-D1AB-40BC-952D-1CAC2A465621}" type="datetimeFigureOut">
              <a:rPr lang="en-IN" smtClean="0"/>
              <a:t>11-03-2023</a:t>
            </a:fld>
            <a:endParaRPr lang="en-IN"/>
          </a:p>
        </p:txBody>
      </p:sp>
      <p:sp>
        <p:nvSpPr>
          <p:cNvPr id="5" name="Footer Placeholder 4">
            <a:extLst>
              <a:ext uri="{FF2B5EF4-FFF2-40B4-BE49-F238E27FC236}">
                <a16:creationId xmlns:a16="http://schemas.microsoft.com/office/drawing/2014/main" id="{E7937552-95EF-7036-CDC4-AD0B942EF7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16C5B6-93BD-3C14-0BA6-8D0F5FEDAA0E}"/>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091624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2228F-B06C-6983-C50B-63D244A0B1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4935A8C-A5F9-55BC-CE6E-8622F0F0E6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4E3145-50B8-3D7D-50B6-5418BD56FDA1}"/>
              </a:ext>
            </a:extLst>
          </p:cNvPr>
          <p:cNvSpPr>
            <a:spLocks noGrp="1"/>
          </p:cNvSpPr>
          <p:nvPr>
            <p:ph type="dt" sz="half" idx="10"/>
          </p:nvPr>
        </p:nvSpPr>
        <p:spPr/>
        <p:txBody>
          <a:bodyPr/>
          <a:lstStyle/>
          <a:p>
            <a:fld id="{DEF4B2CB-D1AB-40BC-952D-1CAC2A465621}" type="datetimeFigureOut">
              <a:rPr lang="en-IN" smtClean="0"/>
              <a:t>11-03-2023</a:t>
            </a:fld>
            <a:endParaRPr lang="en-IN"/>
          </a:p>
        </p:txBody>
      </p:sp>
      <p:sp>
        <p:nvSpPr>
          <p:cNvPr id="5" name="Footer Placeholder 4">
            <a:extLst>
              <a:ext uri="{FF2B5EF4-FFF2-40B4-BE49-F238E27FC236}">
                <a16:creationId xmlns:a16="http://schemas.microsoft.com/office/drawing/2014/main" id="{8547F51F-6C59-65C0-4ED5-41322FDEF8C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0EAC19-624A-FBA0-10BF-20F81BCF31DC}"/>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817460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ACC62-0F76-60B2-D879-8D1DB671B21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8E45BFE-1B7A-F315-1731-E7E17D8FBFB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48E8756-5B44-4564-EA9F-BD1E1AA5D7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01D3854-6954-AEA3-6483-B65C1398EBD6}"/>
              </a:ext>
            </a:extLst>
          </p:cNvPr>
          <p:cNvSpPr>
            <a:spLocks noGrp="1"/>
          </p:cNvSpPr>
          <p:nvPr>
            <p:ph type="dt" sz="half" idx="10"/>
          </p:nvPr>
        </p:nvSpPr>
        <p:spPr/>
        <p:txBody>
          <a:bodyPr/>
          <a:lstStyle/>
          <a:p>
            <a:fld id="{DEF4B2CB-D1AB-40BC-952D-1CAC2A465621}" type="datetimeFigureOut">
              <a:rPr lang="en-IN" smtClean="0"/>
              <a:t>11-03-2023</a:t>
            </a:fld>
            <a:endParaRPr lang="en-IN"/>
          </a:p>
        </p:txBody>
      </p:sp>
      <p:sp>
        <p:nvSpPr>
          <p:cNvPr id="6" name="Footer Placeholder 5">
            <a:extLst>
              <a:ext uri="{FF2B5EF4-FFF2-40B4-BE49-F238E27FC236}">
                <a16:creationId xmlns:a16="http://schemas.microsoft.com/office/drawing/2014/main" id="{64FB2398-2926-B1CF-2096-D77BD08EB1E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7C215AE-C56C-6A77-64D8-EB5ABE5AFCCB}"/>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029966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53951-16DF-3247-CF85-E93D3BCC58E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ACD3E1A-8EB1-3AEA-D20A-0EBF56CA6B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B31157-49EE-3449-5608-90B1093EBC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E178963-3A62-2A10-DD7A-10EEF66A61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6FE0CB-0D79-489C-6228-3860E9056A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3AA6C98-2288-4603-F326-EF77208D93BE}"/>
              </a:ext>
            </a:extLst>
          </p:cNvPr>
          <p:cNvSpPr>
            <a:spLocks noGrp="1"/>
          </p:cNvSpPr>
          <p:nvPr>
            <p:ph type="dt" sz="half" idx="10"/>
          </p:nvPr>
        </p:nvSpPr>
        <p:spPr/>
        <p:txBody>
          <a:bodyPr/>
          <a:lstStyle/>
          <a:p>
            <a:fld id="{DEF4B2CB-D1AB-40BC-952D-1CAC2A465621}" type="datetimeFigureOut">
              <a:rPr lang="en-IN" smtClean="0"/>
              <a:t>11-03-2023</a:t>
            </a:fld>
            <a:endParaRPr lang="en-IN"/>
          </a:p>
        </p:txBody>
      </p:sp>
      <p:sp>
        <p:nvSpPr>
          <p:cNvPr id="8" name="Footer Placeholder 7">
            <a:extLst>
              <a:ext uri="{FF2B5EF4-FFF2-40B4-BE49-F238E27FC236}">
                <a16:creationId xmlns:a16="http://schemas.microsoft.com/office/drawing/2014/main" id="{4541D03A-51EE-6F17-DEA6-7776D39E79C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F4BC00D-1E68-3136-79BA-120D678C25AF}"/>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31173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089F2-D47F-FAAE-C0A0-F64A578197B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D11653E-EDEB-7A81-3E0D-59EB63E07729}"/>
              </a:ext>
            </a:extLst>
          </p:cNvPr>
          <p:cNvSpPr>
            <a:spLocks noGrp="1"/>
          </p:cNvSpPr>
          <p:nvPr>
            <p:ph type="dt" sz="half" idx="10"/>
          </p:nvPr>
        </p:nvSpPr>
        <p:spPr/>
        <p:txBody>
          <a:bodyPr/>
          <a:lstStyle/>
          <a:p>
            <a:fld id="{DEF4B2CB-D1AB-40BC-952D-1CAC2A465621}" type="datetimeFigureOut">
              <a:rPr lang="en-IN" smtClean="0"/>
              <a:t>11-03-2023</a:t>
            </a:fld>
            <a:endParaRPr lang="en-IN"/>
          </a:p>
        </p:txBody>
      </p:sp>
      <p:sp>
        <p:nvSpPr>
          <p:cNvPr id="4" name="Footer Placeholder 3">
            <a:extLst>
              <a:ext uri="{FF2B5EF4-FFF2-40B4-BE49-F238E27FC236}">
                <a16:creationId xmlns:a16="http://schemas.microsoft.com/office/drawing/2014/main" id="{6A1667DC-40C0-88D0-5651-7CB407FE979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C85541E-83A8-2675-3B09-4DD5212AE203}"/>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83670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9480DB-CCF5-E5CF-F1D9-948E22B60237}"/>
              </a:ext>
            </a:extLst>
          </p:cNvPr>
          <p:cNvSpPr>
            <a:spLocks noGrp="1"/>
          </p:cNvSpPr>
          <p:nvPr>
            <p:ph type="dt" sz="half" idx="10"/>
          </p:nvPr>
        </p:nvSpPr>
        <p:spPr/>
        <p:txBody>
          <a:bodyPr/>
          <a:lstStyle/>
          <a:p>
            <a:fld id="{DEF4B2CB-D1AB-40BC-952D-1CAC2A465621}" type="datetimeFigureOut">
              <a:rPr lang="en-IN" smtClean="0"/>
              <a:t>11-03-2023</a:t>
            </a:fld>
            <a:endParaRPr lang="en-IN"/>
          </a:p>
        </p:txBody>
      </p:sp>
      <p:sp>
        <p:nvSpPr>
          <p:cNvPr id="3" name="Footer Placeholder 2">
            <a:extLst>
              <a:ext uri="{FF2B5EF4-FFF2-40B4-BE49-F238E27FC236}">
                <a16:creationId xmlns:a16="http://schemas.microsoft.com/office/drawing/2014/main" id="{2F09430E-0EF9-BF87-587C-260193AE3CE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125859C-9BB6-E898-535F-03028EF559D1}"/>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7767939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D5FA0-AE56-4F14-75C4-F3FB8DED8E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4E2A7C0-9EA7-906F-521B-B932FC81D3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9C5D990-86D0-559C-93A0-37913508B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F3C7AD-10F4-5404-1645-48E40A89EA90}"/>
              </a:ext>
            </a:extLst>
          </p:cNvPr>
          <p:cNvSpPr>
            <a:spLocks noGrp="1"/>
          </p:cNvSpPr>
          <p:nvPr>
            <p:ph type="dt" sz="half" idx="10"/>
          </p:nvPr>
        </p:nvSpPr>
        <p:spPr/>
        <p:txBody>
          <a:bodyPr/>
          <a:lstStyle/>
          <a:p>
            <a:fld id="{DEF4B2CB-D1AB-40BC-952D-1CAC2A465621}" type="datetimeFigureOut">
              <a:rPr lang="en-IN" smtClean="0"/>
              <a:t>11-03-2023</a:t>
            </a:fld>
            <a:endParaRPr lang="en-IN"/>
          </a:p>
        </p:txBody>
      </p:sp>
      <p:sp>
        <p:nvSpPr>
          <p:cNvPr id="6" name="Footer Placeholder 5">
            <a:extLst>
              <a:ext uri="{FF2B5EF4-FFF2-40B4-BE49-F238E27FC236}">
                <a16:creationId xmlns:a16="http://schemas.microsoft.com/office/drawing/2014/main" id="{C8F0C91D-9FD2-5481-C0FC-4A73679C716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A761D3D-7464-9E22-CCA4-44703C0AD997}"/>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1243645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DF370-673D-C54A-B2E3-F574458FAF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04355C5-00A4-1DDE-BD3C-B0319ABED6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3081752-84F8-1BE2-CAD8-FABBA9BC00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CD1004-B2E1-D043-DDE0-C0A4BC2A90D4}"/>
              </a:ext>
            </a:extLst>
          </p:cNvPr>
          <p:cNvSpPr>
            <a:spLocks noGrp="1"/>
          </p:cNvSpPr>
          <p:nvPr>
            <p:ph type="dt" sz="half" idx="10"/>
          </p:nvPr>
        </p:nvSpPr>
        <p:spPr/>
        <p:txBody>
          <a:bodyPr/>
          <a:lstStyle/>
          <a:p>
            <a:fld id="{DEF4B2CB-D1AB-40BC-952D-1CAC2A465621}" type="datetimeFigureOut">
              <a:rPr lang="en-IN" smtClean="0"/>
              <a:t>11-03-2023</a:t>
            </a:fld>
            <a:endParaRPr lang="en-IN"/>
          </a:p>
        </p:txBody>
      </p:sp>
      <p:sp>
        <p:nvSpPr>
          <p:cNvPr id="6" name="Footer Placeholder 5">
            <a:extLst>
              <a:ext uri="{FF2B5EF4-FFF2-40B4-BE49-F238E27FC236}">
                <a16:creationId xmlns:a16="http://schemas.microsoft.com/office/drawing/2014/main" id="{FD455549-786A-E4A6-3134-2D659357DD2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A5ECE92-878B-09BB-B69B-704CDAD7E585}"/>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995756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FFE26A-4913-F4B6-3BDC-B38DD02FC9F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5E7C0FF-F284-FA94-DCDB-EF66AADF38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EABD62-42FB-975B-DDA7-EE218310C2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F4B2CB-D1AB-40BC-952D-1CAC2A465621}" type="datetimeFigureOut">
              <a:rPr lang="en-IN" smtClean="0"/>
              <a:t>11-03-2023</a:t>
            </a:fld>
            <a:endParaRPr lang="en-IN"/>
          </a:p>
        </p:txBody>
      </p:sp>
      <p:sp>
        <p:nvSpPr>
          <p:cNvPr id="5" name="Footer Placeholder 4">
            <a:extLst>
              <a:ext uri="{FF2B5EF4-FFF2-40B4-BE49-F238E27FC236}">
                <a16:creationId xmlns:a16="http://schemas.microsoft.com/office/drawing/2014/main" id="{7148EA34-A2B1-543E-8801-A78ED89426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9ADF70D-1864-691A-2CCB-8E65D5DDC6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4E6E05-4F12-4534-815F-4B55801A40C4}" type="slidenum">
              <a:rPr lang="en-IN" smtClean="0"/>
              <a:t>‹#›</a:t>
            </a:fld>
            <a:endParaRPr lang="en-IN"/>
          </a:p>
        </p:txBody>
      </p:sp>
    </p:spTree>
    <p:extLst>
      <p:ext uri="{BB962C8B-B14F-4D97-AF65-F5344CB8AC3E}">
        <p14:creationId xmlns:p14="http://schemas.microsoft.com/office/powerpoint/2010/main" val="20976149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754AA-8778-5F14-59DE-9FB9E72EB1BD}"/>
              </a:ext>
            </a:extLst>
          </p:cNvPr>
          <p:cNvSpPr>
            <a:spLocks noGrp="1"/>
          </p:cNvSpPr>
          <p:nvPr>
            <p:ph type="ctrTitle"/>
          </p:nvPr>
        </p:nvSpPr>
        <p:spPr>
          <a:xfrm>
            <a:off x="1524000" y="1122363"/>
            <a:ext cx="9144000" cy="1473353"/>
          </a:xfrm>
        </p:spPr>
        <p:txBody>
          <a:bodyPr/>
          <a:lstStyle/>
          <a:p>
            <a:r>
              <a:rPr lang="en-IN" b="1" i="1" u="sng" dirty="0">
                <a:solidFill>
                  <a:srgbClr val="134F5C"/>
                </a:solidFill>
                <a:effectLst/>
                <a:latin typeface="Times New Roman" panose="02020603050405020304" pitchFamily="18" charset="0"/>
                <a:cs typeface="Times New Roman" panose="02020603050405020304" pitchFamily="18" charset="0"/>
              </a:rPr>
              <a:t>Grammar Error Correction</a:t>
            </a:r>
            <a:endParaRPr lang="en-IN" b="1" i="1" u="sng"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9E4757A-EBD0-44A5-93E9-0E1AF8E26632}"/>
              </a:ext>
            </a:extLst>
          </p:cNvPr>
          <p:cNvSpPr>
            <a:spLocks noGrp="1"/>
          </p:cNvSpPr>
          <p:nvPr>
            <p:ph type="subTitle" idx="1"/>
          </p:nvPr>
        </p:nvSpPr>
        <p:spPr>
          <a:xfrm>
            <a:off x="1524000" y="3195485"/>
            <a:ext cx="9144000" cy="2998838"/>
          </a:xfrm>
        </p:spPr>
        <p:txBody>
          <a:bodyPr>
            <a:normAutofit fontScale="55000" lnSpcReduction="20000"/>
          </a:bodyPr>
          <a:lstStyle/>
          <a:p>
            <a:pPr>
              <a:lnSpc>
                <a:spcPct val="100000"/>
              </a:lnSpc>
              <a:spcBef>
                <a:spcPct val="0"/>
              </a:spcBef>
            </a:pPr>
            <a:r>
              <a:rPr lang="en-IN" sz="6000" b="1" i="1" u="sng" dirty="0">
                <a:solidFill>
                  <a:srgbClr val="134F5C"/>
                </a:solidFill>
                <a:latin typeface="Times New Roman" panose="02020603050405020304" pitchFamily="18" charset="0"/>
                <a:ea typeface="+mj-ea"/>
                <a:cs typeface="Times New Roman" panose="02020603050405020304" pitchFamily="18" charset="0"/>
              </a:rPr>
              <a:t>Team Members </a:t>
            </a:r>
          </a:p>
          <a:p>
            <a:pPr>
              <a:lnSpc>
                <a:spcPct val="100000"/>
              </a:lnSpc>
              <a:spcBef>
                <a:spcPct val="0"/>
              </a:spcBef>
            </a:pPr>
            <a:endParaRPr lang="en-IN" sz="4000" b="1" i="1" u="sng" dirty="0">
              <a:solidFill>
                <a:srgbClr val="134F5C"/>
              </a:solidFill>
              <a:latin typeface="Times New Roman" panose="02020603050405020304" pitchFamily="18" charset="0"/>
              <a:ea typeface="+mj-ea"/>
              <a:cs typeface="Times New Roman" panose="02020603050405020304" pitchFamily="18" charset="0"/>
            </a:endParaRPr>
          </a:p>
          <a:p>
            <a:pPr>
              <a:lnSpc>
                <a:spcPct val="100000"/>
              </a:lnSpc>
              <a:spcBef>
                <a:spcPct val="0"/>
              </a:spcBef>
            </a:pPr>
            <a:r>
              <a:rPr lang="en-IN" sz="6100" b="1" i="1" dirty="0">
                <a:solidFill>
                  <a:srgbClr val="134F5C"/>
                </a:solidFill>
                <a:latin typeface="Times New Roman" panose="02020603050405020304" pitchFamily="18" charset="0"/>
                <a:ea typeface="+mj-ea"/>
                <a:cs typeface="Times New Roman" panose="02020603050405020304" pitchFamily="18" charset="0"/>
              </a:rPr>
              <a:t>Monica Patil</a:t>
            </a:r>
          </a:p>
          <a:p>
            <a:pPr>
              <a:lnSpc>
                <a:spcPct val="100000"/>
              </a:lnSpc>
              <a:spcBef>
                <a:spcPct val="0"/>
              </a:spcBef>
            </a:pPr>
            <a:endParaRPr lang="en-IN" sz="2500" b="1" i="1" u="sng" dirty="0">
              <a:solidFill>
                <a:srgbClr val="134F5C"/>
              </a:solidFill>
              <a:latin typeface="Times New Roman" panose="02020603050405020304" pitchFamily="18" charset="0"/>
              <a:ea typeface="+mj-ea"/>
              <a:cs typeface="Times New Roman" panose="02020603050405020304" pitchFamily="18" charset="0"/>
            </a:endParaRPr>
          </a:p>
          <a:p>
            <a:pPr>
              <a:lnSpc>
                <a:spcPct val="100000"/>
              </a:lnSpc>
              <a:spcBef>
                <a:spcPct val="0"/>
              </a:spcBef>
            </a:pPr>
            <a:r>
              <a:rPr lang="en-IN" sz="6000" b="1" i="1" dirty="0">
                <a:solidFill>
                  <a:srgbClr val="134F5C"/>
                </a:solidFill>
                <a:latin typeface="Times New Roman" panose="02020603050405020304" pitchFamily="18" charset="0"/>
                <a:ea typeface="+mj-ea"/>
                <a:cs typeface="Times New Roman" panose="02020603050405020304" pitchFamily="18" charset="0"/>
              </a:rPr>
              <a:t>Bhuvesh Yadav</a:t>
            </a:r>
          </a:p>
          <a:p>
            <a:pPr>
              <a:lnSpc>
                <a:spcPct val="100000"/>
              </a:lnSpc>
              <a:spcBef>
                <a:spcPct val="0"/>
              </a:spcBef>
            </a:pPr>
            <a:endParaRPr lang="en-IN" sz="2500" b="1" i="1" dirty="0">
              <a:solidFill>
                <a:srgbClr val="134F5C"/>
              </a:solidFill>
              <a:latin typeface="Times New Roman" panose="02020603050405020304" pitchFamily="18" charset="0"/>
              <a:ea typeface="+mj-ea"/>
              <a:cs typeface="Times New Roman" panose="02020603050405020304" pitchFamily="18" charset="0"/>
            </a:endParaRPr>
          </a:p>
          <a:p>
            <a:pPr>
              <a:lnSpc>
                <a:spcPct val="100000"/>
              </a:lnSpc>
              <a:spcBef>
                <a:spcPct val="0"/>
              </a:spcBef>
            </a:pPr>
            <a:r>
              <a:rPr lang="en-IN" sz="6000" b="1" i="1" dirty="0">
                <a:solidFill>
                  <a:srgbClr val="134F5C"/>
                </a:solidFill>
                <a:latin typeface="Times New Roman" panose="02020603050405020304" pitchFamily="18" charset="0"/>
                <a:ea typeface="+mj-ea"/>
                <a:cs typeface="Times New Roman" panose="02020603050405020304" pitchFamily="18" charset="0"/>
              </a:rPr>
              <a:t>Rushikesh Vichare</a:t>
            </a:r>
          </a:p>
          <a:p>
            <a:pPr>
              <a:lnSpc>
                <a:spcPct val="100000"/>
              </a:lnSpc>
              <a:spcBef>
                <a:spcPct val="0"/>
              </a:spcBef>
            </a:pPr>
            <a:endParaRPr lang="en-IN" sz="2500" b="1" i="1" dirty="0">
              <a:solidFill>
                <a:srgbClr val="134F5C"/>
              </a:solidFill>
              <a:latin typeface="Times New Roman" panose="02020603050405020304" pitchFamily="18" charset="0"/>
              <a:ea typeface="+mj-ea"/>
              <a:cs typeface="Times New Roman" panose="02020603050405020304" pitchFamily="18" charset="0"/>
            </a:endParaRPr>
          </a:p>
          <a:p>
            <a:pPr>
              <a:lnSpc>
                <a:spcPct val="100000"/>
              </a:lnSpc>
              <a:spcBef>
                <a:spcPct val="0"/>
              </a:spcBef>
            </a:pPr>
            <a:r>
              <a:rPr lang="en-IN" sz="6000" b="1" i="1" dirty="0">
                <a:solidFill>
                  <a:srgbClr val="134F5C"/>
                </a:solidFill>
                <a:latin typeface="Times New Roman" panose="02020603050405020304" pitchFamily="18" charset="0"/>
                <a:ea typeface="+mj-ea"/>
                <a:cs typeface="Times New Roman" panose="02020603050405020304" pitchFamily="18" charset="0"/>
              </a:rPr>
              <a:t>Vinay Sanil</a:t>
            </a:r>
          </a:p>
          <a:p>
            <a:pPr>
              <a:lnSpc>
                <a:spcPct val="100000"/>
              </a:lnSpc>
              <a:spcBef>
                <a:spcPct val="0"/>
              </a:spcBef>
            </a:pPr>
            <a:endParaRPr lang="en-IN" sz="6000" b="1" i="1" dirty="0">
              <a:solidFill>
                <a:srgbClr val="134F5C"/>
              </a:solidFill>
              <a:latin typeface="Times New Roman" panose="02020603050405020304" pitchFamily="18" charset="0"/>
              <a:ea typeface="+mj-ea"/>
              <a:cs typeface="Times New Roman" panose="02020603050405020304" pitchFamily="18" charset="0"/>
            </a:endParaRPr>
          </a:p>
          <a:p>
            <a:pPr>
              <a:lnSpc>
                <a:spcPct val="100000"/>
              </a:lnSpc>
              <a:spcBef>
                <a:spcPct val="0"/>
              </a:spcBef>
            </a:pPr>
            <a:endParaRPr lang="en-IN" sz="2300" b="1" i="1" dirty="0">
              <a:solidFill>
                <a:srgbClr val="134F5C"/>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10273920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1007808" y="678427"/>
            <a:ext cx="10515600" cy="775417"/>
          </a:xfrm>
        </p:spPr>
        <p:txBody>
          <a:bodyPr>
            <a:normAutofit/>
          </a:bodyPr>
          <a:lstStyle/>
          <a:p>
            <a:r>
              <a:rPr lang="en-IN" sz="4000" b="1" i="1" u="sng" dirty="0">
                <a:solidFill>
                  <a:srgbClr val="134F5C"/>
                </a:solidFill>
                <a:latin typeface="Times New Roman" panose="02020603050405020304" pitchFamily="18" charset="0"/>
                <a:cs typeface="Times New Roman" panose="02020603050405020304" pitchFamily="18" charset="0"/>
              </a:rPr>
              <a:t>Data Summary</a:t>
            </a:r>
          </a:p>
        </p:txBody>
      </p:sp>
      <p:sp>
        <p:nvSpPr>
          <p:cNvPr id="3" name="Content Placeholder 2">
            <a:extLst>
              <a:ext uri="{FF2B5EF4-FFF2-40B4-BE49-F238E27FC236}">
                <a16:creationId xmlns:a16="http://schemas.microsoft.com/office/drawing/2014/main" id="{149A075B-D47B-F525-27AE-3AC21915FB9F}"/>
              </a:ext>
            </a:extLst>
          </p:cNvPr>
          <p:cNvSpPr>
            <a:spLocks noGrp="1"/>
          </p:cNvSpPr>
          <p:nvPr>
            <p:ph idx="1"/>
          </p:nvPr>
        </p:nvSpPr>
        <p:spPr>
          <a:xfrm>
            <a:off x="1007808" y="2128915"/>
            <a:ext cx="10515600" cy="3849098"/>
          </a:xfrm>
        </p:spPr>
        <p:txBody>
          <a:bodyPr>
            <a:noAutofit/>
          </a:bodyPr>
          <a:lstStyle/>
          <a:p>
            <a:pPr algn="l"/>
            <a:r>
              <a:rPr lang="en-IN" sz="2500" dirty="0">
                <a:solidFill>
                  <a:srgbClr val="134F5C"/>
                </a:solidFill>
                <a:latin typeface="Times New Roman" panose="02020603050405020304" pitchFamily="18" charset="0"/>
                <a:ea typeface="+mj-ea"/>
                <a:cs typeface="Times New Roman" panose="02020603050405020304" pitchFamily="18" charset="0"/>
              </a:rPr>
              <a:t>To generate datasets for fine-tunning the model we have used WikiEdits .This is based on corpora generation techniques.</a:t>
            </a:r>
          </a:p>
          <a:p>
            <a:pPr marL="742950" lvl="1" indent="-285750" algn="l">
              <a:buFont typeface="Arial" panose="020B0604020202020204" pitchFamily="34" charset="0"/>
              <a:buChar char="•"/>
            </a:pPr>
            <a:r>
              <a:rPr lang="en-IN" sz="2500" dirty="0">
                <a:solidFill>
                  <a:srgbClr val="134F5C"/>
                </a:solidFill>
                <a:latin typeface="Times New Roman" panose="02020603050405020304" pitchFamily="18" charset="0"/>
                <a:ea typeface="+mj-ea"/>
                <a:cs typeface="Times New Roman" panose="02020603050405020304" pitchFamily="18" charset="0"/>
              </a:rPr>
              <a:t>Harvest WikiEdits from a publicly available Wikipedia edits.</a:t>
            </a:r>
          </a:p>
          <a:p>
            <a:pPr marL="742950" lvl="1" indent="-285750" algn="l">
              <a:buFont typeface="Arial" panose="020B0604020202020204" pitchFamily="34" charset="0"/>
              <a:buChar char="•"/>
            </a:pPr>
            <a:r>
              <a:rPr lang="en-IN" sz="2500" dirty="0">
                <a:solidFill>
                  <a:srgbClr val="134F5C"/>
                </a:solidFill>
                <a:latin typeface="Times New Roman" panose="02020603050405020304" pitchFamily="18" charset="0"/>
                <a:ea typeface="+mj-ea"/>
                <a:cs typeface="Times New Roman" panose="02020603050405020304" pitchFamily="18" charset="0"/>
              </a:rPr>
              <a:t>Convert </a:t>
            </a:r>
            <a:r>
              <a:rPr lang="en-IN" sz="2500" dirty="0" err="1">
                <a:solidFill>
                  <a:srgbClr val="134F5C"/>
                </a:solidFill>
                <a:latin typeface="Times New Roman" panose="02020603050405020304" pitchFamily="18" charset="0"/>
                <a:ea typeface="+mj-ea"/>
                <a:cs typeface="Times New Roman" panose="02020603050405020304" pitchFamily="18" charset="0"/>
              </a:rPr>
              <a:t>WikiText</a:t>
            </a:r>
            <a:r>
              <a:rPr lang="en-IN" sz="2500" dirty="0">
                <a:solidFill>
                  <a:srgbClr val="134F5C"/>
                </a:solidFill>
                <a:latin typeface="Times New Roman" panose="02020603050405020304" pitchFamily="18" charset="0"/>
                <a:ea typeface="+mj-ea"/>
                <a:cs typeface="Times New Roman" panose="02020603050405020304" pitchFamily="18" charset="0"/>
              </a:rPr>
              <a:t> edits to &lt;</a:t>
            </a:r>
            <a:r>
              <a:rPr lang="en-IN" sz="2500" dirty="0" err="1">
                <a:solidFill>
                  <a:srgbClr val="134F5C"/>
                </a:solidFill>
                <a:latin typeface="Times New Roman" panose="02020603050405020304" pitchFamily="18" charset="0"/>
                <a:ea typeface="+mj-ea"/>
                <a:cs typeface="Times New Roman" panose="02020603050405020304" pitchFamily="18" charset="0"/>
              </a:rPr>
              <a:t>orig</a:t>
            </a:r>
            <a:r>
              <a:rPr lang="en-IN" sz="2500" dirty="0">
                <a:solidFill>
                  <a:srgbClr val="134F5C"/>
                </a:solidFill>
                <a:latin typeface="Times New Roman" panose="02020603050405020304" pitchFamily="18" charset="0"/>
                <a:ea typeface="+mj-ea"/>
                <a:cs typeface="Times New Roman" panose="02020603050405020304" pitchFamily="18" charset="0"/>
              </a:rPr>
              <a:t>, edit&gt; pairs using a custom script.</a:t>
            </a:r>
          </a:p>
          <a:p>
            <a:pPr marL="742950" lvl="1" indent="-285750" algn="l">
              <a:buFont typeface="Arial" panose="020B0604020202020204" pitchFamily="34" charset="0"/>
              <a:buChar char="•"/>
            </a:pPr>
            <a:r>
              <a:rPr lang="en-IN" sz="2500" dirty="0">
                <a:solidFill>
                  <a:srgbClr val="134F5C"/>
                </a:solidFill>
                <a:latin typeface="Times New Roman" panose="02020603050405020304" pitchFamily="18" charset="0"/>
                <a:ea typeface="+mj-ea"/>
                <a:cs typeface="Times New Roman" panose="02020603050405020304" pitchFamily="18" charset="0"/>
              </a:rPr>
              <a:t>Filter out grammatical pairs using a ERRANT based custom script.</a:t>
            </a:r>
          </a:p>
          <a:p>
            <a:pPr algn="l">
              <a:buFont typeface="Arial" panose="020B0604020202020204" pitchFamily="34" charset="0"/>
              <a:buChar char="•"/>
            </a:pPr>
            <a:r>
              <a:rPr lang="en-IN" sz="2500" dirty="0">
                <a:solidFill>
                  <a:srgbClr val="134F5C"/>
                </a:solidFill>
                <a:latin typeface="Times New Roman" panose="02020603050405020304" pitchFamily="18" charset="0"/>
                <a:ea typeface="+mj-ea"/>
                <a:cs typeface="Times New Roman" panose="02020603050405020304" pitchFamily="18" charset="0"/>
              </a:rPr>
              <a:t>Used C4 based synthetic pairs.(</a:t>
            </a:r>
            <a:r>
              <a:rPr lang="en-US" sz="2500" dirty="0">
                <a:solidFill>
                  <a:srgbClr val="134F5C"/>
                </a:solidFill>
                <a:latin typeface="Times New Roman" panose="02020603050405020304" pitchFamily="18" charset="0"/>
                <a:ea typeface="+mj-ea"/>
                <a:cs typeface="Times New Roman" panose="02020603050405020304" pitchFamily="18" charset="0"/>
              </a:rPr>
              <a:t>This dataset contains synthetic training data for grammatical error correction)</a:t>
            </a:r>
            <a:endParaRPr lang="en-IN" sz="2500" dirty="0">
              <a:solidFill>
                <a:srgbClr val="134F5C"/>
              </a:solidFill>
              <a:latin typeface="Times New Roman" panose="02020603050405020304" pitchFamily="18" charset="0"/>
              <a:ea typeface="+mj-ea"/>
              <a:cs typeface="Times New Roman" panose="02020603050405020304" pitchFamily="18" charset="0"/>
            </a:endParaRPr>
          </a:p>
          <a:p>
            <a:pPr algn="l">
              <a:buFont typeface="Arial" panose="020B0604020202020204" pitchFamily="34" charset="0"/>
              <a:buChar char="•"/>
            </a:pPr>
            <a:r>
              <a:rPr lang="en-IN" sz="2500" dirty="0">
                <a:solidFill>
                  <a:srgbClr val="134F5C"/>
                </a:solidFill>
                <a:latin typeface="Times New Roman" panose="02020603050405020304" pitchFamily="18" charset="0"/>
                <a:ea typeface="+mj-ea"/>
                <a:cs typeface="Times New Roman" panose="02020603050405020304" pitchFamily="18" charset="0"/>
              </a:rPr>
              <a:t>Used PIE synthetic pairs. </a:t>
            </a:r>
          </a:p>
        </p:txBody>
      </p:sp>
    </p:spTree>
    <p:extLst>
      <p:ext uri="{BB962C8B-B14F-4D97-AF65-F5344CB8AC3E}">
        <p14:creationId xmlns:p14="http://schemas.microsoft.com/office/powerpoint/2010/main" val="4096186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76F8BFF-B232-DC22-9817-30852637F551}"/>
              </a:ext>
            </a:extLst>
          </p:cNvPr>
          <p:cNvSpPr txBox="1">
            <a:spLocks/>
          </p:cNvSpPr>
          <p:nvPr/>
        </p:nvSpPr>
        <p:spPr>
          <a:xfrm>
            <a:off x="975852" y="262349"/>
            <a:ext cx="10515600" cy="7754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000" b="1" i="1" u="sng" dirty="0">
                <a:solidFill>
                  <a:srgbClr val="134F5C"/>
                </a:solidFill>
                <a:latin typeface="Times New Roman" panose="02020603050405020304" pitchFamily="18" charset="0"/>
                <a:cs typeface="Times New Roman" panose="02020603050405020304" pitchFamily="18" charset="0"/>
              </a:rPr>
              <a:t>Important Dependencies</a:t>
            </a:r>
          </a:p>
        </p:txBody>
      </p:sp>
      <p:sp>
        <p:nvSpPr>
          <p:cNvPr id="5" name="Content Placeholder 2">
            <a:extLst>
              <a:ext uri="{FF2B5EF4-FFF2-40B4-BE49-F238E27FC236}">
                <a16:creationId xmlns:a16="http://schemas.microsoft.com/office/drawing/2014/main" id="{18CEAA39-1F5B-FE08-BF6E-A9AFEC878FCE}"/>
              </a:ext>
            </a:extLst>
          </p:cNvPr>
          <p:cNvSpPr txBox="1">
            <a:spLocks/>
          </p:cNvSpPr>
          <p:nvPr/>
        </p:nvSpPr>
        <p:spPr>
          <a:xfrm>
            <a:off x="5437239" y="3119523"/>
            <a:ext cx="6754761" cy="9566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spcBef>
                <a:spcPct val="0"/>
              </a:spcBef>
              <a:buNone/>
            </a:pPr>
            <a:r>
              <a:rPr lang="en-IN" sz="6000" dirty="0">
                <a:solidFill>
                  <a:srgbClr val="134F5C"/>
                </a:solidFill>
                <a:latin typeface="Times New Roman" panose="02020603050405020304" pitchFamily="18" charset="0"/>
                <a:ea typeface="+mj-ea"/>
                <a:cs typeface="Times New Roman" panose="02020603050405020304" pitchFamily="18" charset="0"/>
              </a:rPr>
              <a:t>Gramformer</a:t>
            </a:r>
          </a:p>
        </p:txBody>
      </p:sp>
      <p:pic>
        <p:nvPicPr>
          <p:cNvPr id="1026" name="Picture 2" descr="Facebook and Microsoft launch PyTorch Enterprise Support Program |  VentureBeat">
            <a:extLst>
              <a:ext uri="{FF2B5EF4-FFF2-40B4-BE49-F238E27FC236}">
                <a16:creationId xmlns:a16="http://schemas.microsoft.com/office/drawing/2014/main" id="{45D67D55-EE5A-141A-9ED8-17458C418B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312" y="1144639"/>
            <a:ext cx="3028950" cy="15144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ramformer: Correct Grammar With a Transformer Model">
            <a:extLst>
              <a:ext uri="{FF2B5EF4-FFF2-40B4-BE49-F238E27FC236}">
                <a16:creationId xmlns:a16="http://schemas.microsoft.com/office/drawing/2014/main" id="{CB940D22-062B-022A-A2C4-5A08C051CF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13164" y="2541126"/>
            <a:ext cx="2447925" cy="18669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lask (web framework) - Wikipedia">
            <a:extLst>
              <a:ext uri="{FF2B5EF4-FFF2-40B4-BE49-F238E27FC236}">
                <a16:creationId xmlns:a16="http://schemas.microsoft.com/office/drawing/2014/main" id="{6C47513A-E6AD-30F9-8CE8-5345BFD229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62684" y="4537326"/>
            <a:ext cx="4155681" cy="162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0842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Gramformer: Correct Grammar With a Transformer Model">
            <a:extLst>
              <a:ext uri="{FF2B5EF4-FFF2-40B4-BE49-F238E27FC236}">
                <a16:creationId xmlns:a16="http://schemas.microsoft.com/office/drawing/2014/main" id="{8F108391-8066-99C3-EC00-9CF3ADFC31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2614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B52B327-61F5-C047-E660-58F8D323DCF3}"/>
              </a:ext>
            </a:extLst>
          </p:cNvPr>
          <p:cNvSpPr>
            <a:spLocks noGrp="1"/>
          </p:cNvSpPr>
          <p:nvPr>
            <p:ph type="title"/>
          </p:nvPr>
        </p:nvSpPr>
        <p:spPr>
          <a:xfrm>
            <a:off x="2647334" y="773163"/>
            <a:ext cx="2981633" cy="775417"/>
          </a:xfrm>
        </p:spPr>
        <p:txBody>
          <a:bodyPr>
            <a:normAutofit/>
          </a:bodyPr>
          <a:lstStyle/>
          <a:p>
            <a:r>
              <a:rPr lang="en-IN" sz="4000" b="1" i="1" u="sng" dirty="0">
                <a:solidFill>
                  <a:srgbClr val="134F5C"/>
                </a:solidFill>
                <a:latin typeface="Times New Roman" panose="02020603050405020304" pitchFamily="18" charset="0"/>
                <a:cs typeface="Times New Roman" panose="02020603050405020304" pitchFamily="18" charset="0"/>
              </a:rPr>
              <a:t>Gramformer</a:t>
            </a:r>
          </a:p>
        </p:txBody>
      </p:sp>
      <p:sp>
        <p:nvSpPr>
          <p:cNvPr id="5" name="Content Placeholder 2">
            <a:extLst>
              <a:ext uri="{FF2B5EF4-FFF2-40B4-BE49-F238E27FC236}">
                <a16:creationId xmlns:a16="http://schemas.microsoft.com/office/drawing/2014/main" id="{6B9B38D2-AB64-594E-42EA-27AD3EDB98DB}"/>
              </a:ext>
            </a:extLst>
          </p:cNvPr>
          <p:cNvSpPr txBox="1">
            <a:spLocks/>
          </p:cNvSpPr>
          <p:nvPr/>
        </p:nvSpPr>
        <p:spPr>
          <a:xfrm>
            <a:off x="744793" y="2709302"/>
            <a:ext cx="10515600" cy="314089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500" dirty="0">
                <a:solidFill>
                  <a:srgbClr val="134F5C"/>
                </a:solidFill>
                <a:latin typeface="Times New Roman" panose="02020603050405020304" pitchFamily="18" charset="0"/>
                <a:ea typeface="+mj-ea"/>
                <a:cs typeface="Times New Roman" panose="02020603050405020304" pitchFamily="18" charset="0"/>
              </a:rPr>
              <a:t>Human and machine generated text often suffer from grammatical and/or typographical errors. It can be spelling, punctuation, grammatical or word choice errors. Gramformer is a library that exposes 3 separate interfaces to a family of algorithms to detect, highlight and correct grammar errors. To make sure the corrections and highlights recommended are of high quality, it comes with a quality estimator. You can use Gramformer in one or more areas. Gramformer stands on the shoulders of giants, it combines some of the top notch researches in grammar correction. </a:t>
            </a:r>
          </a:p>
          <a:p>
            <a:pPr marL="0" indent="0">
              <a:buNone/>
            </a:pPr>
            <a:endParaRPr lang="en-US" sz="2500" dirty="0">
              <a:solidFill>
                <a:srgbClr val="134F5C"/>
              </a:solidFill>
              <a:latin typeface="Times New Roman" panose="02020603050405020304" pitchFamily="18" charset="0"/>
              <a:ea typeface="+mj-ea"/>
              <a:cs typeface="Times New Roman" panose="02020603050405020304" pitchFamily="18" charset="0"/>
            </a:endParaRPr>
          </a:p>
        </p:txBody>
      </p:sp>
      <p:pic>
        <p:nvPicPr>
          <p:cNvPr id="6" name="Picture 4" descr="Gramformer: Correct Grammar With a Transformer Model">
            <a:extLst>
              <a:ext uri="{FF2B5EF4-FFF2-40B4-BE49-F238E27FC236}">
                <a16:creationId xmlns:a16="http://schemas.microsoft.com/office/drawing/2014/main" id="{7BC1D44B-506E-A4FF-02B5-98FF8DCC8C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009" y="197925"/>
            <a:ext cx="2212565" cy="1687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27551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64D1D2F-D54A-9EE4-B041-590720D797E4}"/>
              </a:ext>
            </a:extLst>
          </p:cNvPr>
          <p:cNvSpPr txBox="1">
            <a:spLocks/>
          </p:cNvSpPr>
          <p:nvPr/>
        </p:nvSpPr>
        <p:spPr>
          <a:xfrm>
            <a:off x="336753" y="320880"/>
            <a:ext cx="11452124" cy="77541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000" b="1" i="1" u="sng" dirty="0">
                <a:solidFill>
                  <a:srgbClr val="134F5C"/>
                </a:solidFill>
                <a:latin typeface="Times New Roman" panose="02020603050405020304" pitchFamily="18" charset="0"/>
                <a:cs typeface="Times New Roman" panose="02020603050405020304" pitchFamily="18" charset="0"/>
              </a:rPr>
              <a:t>How Gramformer Works?</a:t>
            </a:r>
          </a:p>
        </p:txBody>
      </p:sp>
      <p:sp>
        <p:nvSpPr>
          <p:cNvPr id="5" name="Content Placeholder 2">
            <a:extLst>
              <a:ext uri="{FF2B5EF4-FFF2-40B4-BE49-F238E27FC236}">
                <a16:creationId xmlns:a16="http://schemas.microsoft.com/office/drawing/2014/main" id="{9EB5EEAB-D75C-585D-C450-1B3F2ECD608F}"/>
              </a:ext>
            </a:extLst>
          </p:cNvPr>
          <p:cNvSpPr txBox="1">
            <a:spLocks/>
          </p:cNvSpPr>
          <p:nvPr/>
        </p:nvSpPr>
        <p:spPr>
          <a:xfrm>
            <a:off x="838200" y="1765406"/>
            <a:ext cx="10515600" cy="388814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500" dirty="0">
                <a:solidFill>
                  <a:srgbClr val="134F5C"/>
                </a:solidFill>
                <a:latin typeface="Times New Roman" panose="02020603050405020304" pitchFamily="18" charset="0"/>
                <a:ea typeface="+mj-ea"/>
                <a:cs typeface="Times New Roman" panose="02020603050405020304" pitchFamily="18" charset="0"/>
              </a:rPr>
              <a:t>Grammarformer is a transformer-based model that is designed to generate text that is grammatically correct. It is trained on a large dataset of text and is able to understand the rules of grammar and generate text that follows those rules. The model is trained using a variant of the transformer architecture called the Transformer-XL which is capable of capturing long-term dependencies in text.</a:t>
            </a:r>
          </a:p>
          <a:p>
            <a:endParaRPr lang="en-US" sz="2500" dirty="0">
              <a:solidFill>
                <a:srgbClr val="134F5C"/>
              </a:solidFill>
              <a:latin typeface="Times New Roman" panose="02020603050405020304" pitchFamily="18" charset="0"/>
              <a:ea typeface="+mj-ea"/>
              <a:cs typeface="Times New Roman" panose="02020603050405020304" pitchFamily="18" charset="0"/>
            </a:endParaRPr>
          </a:p>
          <a:p>
            <a:r>
              <a:rPr lang="en-US" sz="2500" dirty="0">
                <a:solidFill>
                  <a:srgbClr val="134F5C"/>
                </a:solidFill>
                <a:latin typeface="Times New Roman" panose="02020603050405020304" pitchFamily="18" charset="0"/>
                <a:ea typeface="+mj-ea"/>
                <a:cs typeface="Times New Roman" panose="02020603050405020304" pitchFamily="18" charset="0"/>
              </a:rPr>
              <a:t>The model generates text by predicting the next word in a sentence, based on the previous words. The model is able to take into account the grammatical structure of the input text, and generate text that follows the same structure.</a:t>
            </a:r>
          </a:p>
        </p:txBody>
      </p:sp>
    </p:spTree>
    <p:extLst>
      <p:ext uri="{BB962C8B-B14F-4D97-AF65-F5344CB8AC3E}">
        <p14:creationId xmlns:p14="http://schemas.microsoft.com/office/powerpoint/2010/main" val="6997919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BEB915E-9D4C-3450-6901-D607899BEE38}"/>
              </a:ext>
            </a:extLst>
          </p:cNvPr>
          <p:cNvSpPr txBox="1">
            <a:spLocks/>
          </p:cNvSpPr>
          <p:nvPr/>
        </p:nvSpPr>
        <p:spPr>
          <a:xfrm>
            <a:off x="754625" y="737420"/>
            <a:ext cx="10515600" cy="77541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000" b="1" i="1" dirty="0">
                <a:solidFill>
                  <a:srgbClr val="134F5C"/>
                </a:solidFill>
                <a:latin typeface="Times New Roman" panose="02020603050405020304" pitchFamily="18" charset="0"/>
                <a:cs typeface="Times New Roman" panose="02020603050405020304" pitchFamily="18" charset="0"/>
              </a:rPr>
              <a:t>Use cases For Gramformer</a:t>
            </a:r>
          </a:p>
        </p:txBody>
      </p:sp>
      <p:sp>
        <p:nvSpPr>
          <p:cNvPr id="5" name="Content Placeholder 2">
            <a:extLst>
              <a:ext uri="{FF2B5EF4-FFF2-40B4-BE49-F238E27FC236}">
                <a16:creationId xmlns:a16="http://schemas.microsoft.com/office/drawing/2014/main" id="{C1D852C5-455F-103F-CEE6-D7806068FAFA}"/>
              </a:ext>
            </a:extLst>
          </p:cNvPr>
          <p:cNvSpPr txBox="1">
            <a:spLocks/>
          </p:cNvSpPr>
          <p:nvPr/>
        </p:nvSpPr>
        <p:spPr>
          <a:xfrm>
            <a:off x="1088923" y="1745741"/>
            <a:ext cx="10515600" cy="35046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500" dirty="0">
              <a:solidFill>
                <a:srgbClr val="134F5C"/>
              </a:solidFill>
              <a:latin typeface="Times New Roman" panose="02020603050405020304" pitchFamily="18" charset="0"/>
              <a:ea typeface="+mj-ea"/>
              <a:cs typeface="Times New Roman" panose="02020603050405020304" pitchFamily="18" charset="0"/>
            </a:endParaRPr>
          </a:p>
          <a:p>
            <a:r>
              <a:rPr lang="en-US" sz="2500" dirty="0">
                <a:solidFill>
                  <a:srgbClr val="134F5C"/>
                </a:solidFill>
                <a:latin typeface="Times New Roman" panose="02020603050405020304" pitchFamily="18" charset="0"/>
                <a:ea typeface="+mj-ea"/>
                <a:cs typeface="Times New Roman" panose="02020603050405020304" pitchFamily="18" charset="0"/>
              </a:rPr>
              <a:t>Most Supervised NLU (Chatbots and Conversational) systems need humans/experts to enter or edit text that needs to be grammatically correct otherwise the quality of HITL data can degrade the model over a period of time</a:t>
            </a:r>
          </a:p>
          <a:p>
            <a:r>
              <a:rPr lang="en-US" sz="2500" dirty="0">
                <a:solidFill>
                  <a:srgbClr val="134F5C"/>
                </a:solidFill>
                <a:latin typeface="Times New Roman" panose="02020603050405020304" pitchFamily="18" charset="0"/>
                <a:ea typeface="+mj-ea"/>
                <a:cs typeface="Times New Roman" panose="02020603050405020304" pitchFamily="18" charset="0"/>
              </a:rPr>
              <a:t>Integrating into custom Text editors of your Apps.</a:t>
            </a:r>
          </a:p>
          <a:p>
            <a:r>
              <a:rPr lang="en-US" sz="2500" dirty="0">
                <a:solidFill>
                  <a:srgbClr val="134F5C"/>
                </a:solidFill>
                <a:latin typeface="Times New Roman" panose="02020603050405020304" pitchFamily="18" charset="0"/>
                <a:ea typeface="+mj-ea"/>
                <a:cs typeface="Times New Roman" panose="02020603050405020304" pitchFamily="18" charset="0"/>
              </a:rPr>
              <a:t>Messaging platforms and Social platforms can highlight / correct grammatical errors automatically without altering the meaning or intent</a:t>
            </a:r>
            <a:r>
              <a:rPr lang="en-US" sz="2500" b="0" i="0" dirty="0">
                <a:solidFill>
                  <a:srgbClr val="C9D1D9"/>
                </a:solidFill>
                <a:effectLst/>
                <a:latin typeface="-apple-system"/>
              </a:rPr>
              <a:t>.</a:t>
            </a:r>
          </a:p>
          <a:p>
            <a:pPr marL="0" indent="0">
              <a:buNone/>
            </a:pPr>
            <a:endParaRPr lang="en-IN" sz="2500" dirty="0">
              <a:solidFill>
                <a:srgbClr val="134F5C"/>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36711416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Transformers In NLP | State-Of-The-Art-Models">
            <a:extLst>
              <a:ext uri="{FF2B5EF4-FFF2-40B4-BE49-F238E27FC236}">
                <a16:creationId xmlns:a16="http://schemas.microsoft.com/office/drawing/2014/main" id="{09D83610-B8F8-A40E-5058-1358AF5884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0668" y="104128"/>
            <a:ext cx="5170663" cy="6683356"/>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3BCDC896-3FA1-803C-173C-25390FCD83D4}"/>
              </a:ext>
            </a:extLst>
          </p:cNvPr>
          <p:cNvSpPr txBox="1">
            <a:spLocks/>
          </p:cNvSpPr>
          <p:nvPr/>
        </p:nvSpPr>
        <p:spPr>
          <a:xfrm>
            <a:off x="216309" y="70516"/>
            <a:ext cx="5879691" cy="77541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lvl="1">
              <a:spcBef>
                <a:spcPct val="0"/>
              </a:spcBef>
            </a:pPr>
            <a:r>
              <a:rPr lang="en-IN" sz="4000" b="1" i="1" u="sng" kern="0" dirty="0">
                <a:solidFill>
                  <a:srgbClr val="134F5C"/>
                </a:solidFill>
                <a:latin typeface="Times New Roman" panose="02020603050405020304" pitchFamily="18" charset="0"/>
                <a:ea typeface="+mj-ea"/>
                <a:cs typeface="Times New Roman" panose="02020603050405020304" pitchFamily="18" charset="0"/>
              </a:rPr>
              <a:t>Gramformer Architecture</a:t>
            </a:r>
          </a:p>
        </p:txBody>
      </p:sp>
    </p:spTree>
    <p:extLst>
      <p:ext uri="{BB962C8B-B14F-4D97-AF65-F5344CB8AC3E}">
        <p14:creationId xmlns:p14="http://schemas.microsoft.com/office/powerpoint/2010/main" val="1057010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1A03027-EE9A-892D-CB37-B34945BD4F0D}"/>
              </a:ext>
            </a:extLst>
          </p:cNvPr>
          <p:cNvSpPr>
            <a:spLocks noGrp="1"/>
          </p:cNvSpPr>
          <p:nvPr>
            <p:ph type="title"/>
          </p:nvPr>
        </p:nvSpPr>
        <p:spPr>
          <a:xfrm>
            <a:off x="0" y="0"/>
            <a:ext cx="4575072"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Self Attention  </a:t>
            </a:r>
          </a:p>
        </p:txBody>
      </p:sp>
      <p:pic>
        <p:nvPicPr>
          <p:cNvPr id="2050" name="Picture 2">
            <a:extLst>
              <a:ext uri="{FF2B5EF4-FFF2-40B4-BE49-F238E27FC236}">
                <a16:creationId xmlns:a16="http://schemas.microsoft.com/office/drawing/2014/main" id="{BB7E8099-C686-745E-D36D-F2CDC2830E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0"/>
            <a:ext cx="6122987"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9FC0873-53C4-4291-C0EB-6E64D1AC98BD}"/>
              </a:ext>
            </a:extLst>
          </p:cNvPr>
          <p:cNvSpPr txBox="1"/>
          <p:nvPr/>
        </p:nvSpPr>
        <p:spPr>
          <a:xfrm>
            <a:off x="208936" y="968759"/>
            <a:ext cx="5739580" cy="5632311"/>
          </a:xfrm>
          <a:prstGeom prst="rect">
            <a:avLst/>
          </a:prstGeom>
          <a:noFill/>
        </p:spPr>
        <p:txBody>
          <a:bodyPr wrap="square">
            <a:spAutoFit/>
          </a:bodyPr>
          <a:lstStyle/>
          <a:p>
            <a:pPr lvl="1">
              <a:lnSpc>
                <a:spcPct val="90000"/>
              </a:lnSpc>
              <a:spcBef>
                <a:spcPts val="500"/>
              </a:spcBef>
            </a:pPr>
            <a:r>
              <a:rPr lang="en-US" sz="2500" dirty="0">
                <a:solidFill>
                  <a:srgbClr val="134F5C"/>
                </a:solidFill>
                <a:latin typeface="Times New Roman" panose="02020603050405020304" pitchFamily="18" charset="0"/>
                <a:ea typeface="+mj-ea"/>
                <a:cs typeface="Times New Roman" panose="02020603050405020304" pitchFamily="18" charset="0"/>
              </a:rPr>
              <a:t>Self-attention will linearly project each word embedding in the input text into three different spaces, producing three new representations known as query, key and value. These new embeddings will be used to obtain a score that will represent the dependency between W and every </a:t>
            </a:r>
            <a:r>
              <a:rPr lang="en-US" sz="2500" dirty="0" err="1">
                <a:solidFill>
                  <a:srgbClr val="134F5C"/>
                </a:solidFill>
                <a:latin typeface="Times New Roman" panose="02020603050405020304" pitchFamily="18" charset="0"/>
                <a:ea typeface="+mj-ea"/>
                <a:cs typeface="Times New Roman" panose="02020603050405020304" pitchFamily="18" charset="0"/>
              </a:rPr>
              <a:t>Wn</a:t>
            </a:r>
            <a:r>
              <a:rPr lang="en-US" sz="2500" dirty="0">
                <a:solidFill>
                  <a:srgbClr val="134F5C"/>
                </a:solidFill>
                <a:latin typeface="Times New Roman" panose="02020603050405020304" pitchFamily="18" charset="0"/>
                <a:ea typeface="+mj-ea"/>
                <a:cs typeface="Times New Roman" panose="02020603050405020304" pitchFamily="18" charset="0"/>
              </a:rPr>
              <a:t> (high positive scores if W depends on W’ and high negative scores if W is not correlated with W’). This score will then be used to combine information from different </a:t>
            </a:r>
            <a:r>
              <a:rPr lang="en-US" sz="2500" dirty="0" err="1">
                <a:solidFill>
                  <a:srgbClr val="134F5C"/>
                </a:solidFill>
                <a:latin typeface="Times New Roman" panose="02020603050405020304" pitchFamily="18" charset="0"/>
                <a:ea typeface="+mj-ea"/>
                <a:cs typeface="Times New Roman" panose="02020603050405020304" pitchFamily="18" charset="0"/>
              </a:rPr>
              <a:t>Wn</a:t>
            </a:r>
            <a:r>
              <a:rPr lang="en-US" sz="2500" dirty="0">
                <a:solidFill>
                  <a:srgbClr val="134F5C"/>
                </a:solidFill>
                <a:latin typeface="Times New Roman" panose="02020603050405020304" pitchFamily="18" charset="0"/>
                <a:ea typeface="+mj-ea"/>
                <a:cs typeface="Times New Roman" panose="02020603050405020304" pitchFamily="18" charset="0"/>
              </a:rPr>
              <a:t> word embeddings, creating the updated embedding W’ for the word W.</a:t>
            </a:r>
            <a:endParaRPr lang="en-IN" sz="2500" dirty="0">
              <a:solidFill>
                <a:srgbClr val="134F5C"/>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28336316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1A03027-EE9A-892D-CB37-B34945BD4F0D}"/>
              </a:ext>
            </a:extLst>
          </p:cNvPr>
          <p:cNvSpPr>
            <a:spLocks noGrp="1"/>
          </p:cNvSpPr>
          <p:nvPr>
            <p:ph type="title"/>
          </p:nvPr>
        </p:nvSpPr>
        <p:spPr>
          <a:xfrm>
            <a:off x="0" y="0"/>
            <a:ext cx="4575072"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Project Architecture</a:t>
            </a:r>
          </a:p>
        </p:txBody>
      </p:sp>
      <p:pic>
        <p:nvPicPr>
          <p:cNvPr id="1026" name="Picture 2" descr="Grammar checker architecture. | Download Scientific Diagram">
            <a:extLst>
              <a:ext uri="{FF2B5EF4-FFF2-40B4-BE49-F238E27FC236}">
                <a16:creationId xmlns:a16="http://schemas.microsoft.com/office/drawing/2014/main" id="{BA8C4E49-7A14-59F8-3702-6BA59B7B3C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5780" y="1115960"/>
            <a:ext cx="7531510" cy="53541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5873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159774" y="-29497"/>
            <a:ext cx="10515600" cy="775417"/>
          </a:xfrm>
        </p:spPr>
        <p:txBody>
          <a:bodyPr>
            <a:normAutofit/>
          </a:bodyPr>
          <a:lstStyle/>
          <a:p>
            <a:pPr lvl="1">
              <a:spcBef>
                <a:spcPct val="0"/>
              </a:spcBef>
            </a:pPr>
            <a:r>
              <a:rPr lang="en-IN" sz="3500" b="1" i="1" u="sng" dirty="0">
                <a:solidFill>
                  <a:srgbClr val="134F5C"/>
                </a:solidFill>
                <a:latin typeface="Times New Roman" panose="02020603050405020304" pitchFamily="18" charset="0"/>
                <a:ea typeface="+mj-ea"/>
                <a:cs typeface="Times New Roman" panose="02020603050405020304" pitchFamily="18" charset="0"/>
              </a:rPr>
              <a:t>Final Results</a:t>
            </a:r>
          </a:p>
        </p:txBody>
      </p:sp>
      <p:pic>
        <p:nvPicPr>
          <p:cNvPr id="3" name="Picture 2">
            <a:extLst>
              <a:ext uri="{FF2B5EF4-FFF2-40B4-BE49-F238E27FC236}">
                <a16:creationId xmlns:a16="http://schemas.microsoft.com/office/drawing/2014/main" id="{AD519BD0-E25D-A00D-E262-39C98CBAA130}"/>
              </a:ext>
            </a:extLst>
          </p:cNvPr>
          <p:cNvPicPr>
            <a:picLocks noChangeAspect="1"/>
          </p:cNvPicPr>
          <p:nvPr/>
        </p:nvPicPr>
        <p:blipFill rotWithShape="1">
          <a:blip r:embed="rId2"/>
          <a:srcRect l="5887" t="69705" r="66371" b="10195"/>
          <a:stretch/>
        </p:blipFill>
        <p:spPr>
          <a:xfrm>
            <a:off x="2290916" y="2477728"/>
            <a:ext cx="8238309" cy="3352801"/>
          </a:xfrm>
          <a:prstGeom prst="rect">
            <a:avLst/>
          </a:prstGeom>
        </p:spPr>
      </p:pic>
      <p:sp>
        <p:nvSpPr>
          <p:cNvPr id="4" name="Title 1">
            <a:extLst>
              <a:ext uri="{FF2B5EF4-FFF2-40B4-BE49-F238E27FC236}">
                <a16:creationId xmlns:a16="http://schemas.microsoft.com/office/drawing/2014/main" id="{060DDCE0-CA40-A16C-B24E-AD1A29D3177F}"/>
              </a:ext>
            </a:extLst>
          </p:cNvPr>
          <p:cNvSpPr txBox="1">
            <a:spLocks/>
          </p:cNvSpPr>
          <p:nvPr/>
        </p:nvSpPr>
        <p:spPr>
          <a:xfrm>
            <a:off x="3104534" y="1224115"/>
            <a:ext cx="2863646" cy="7754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lvl="1">
              <a:spcBef>
                <a:spcPct val="0"/>
              </a:spcBef>
            </a:pPr>
            <a:r>
              <a:rPr lang="en-IN" sz="3000" b="1" i="1" u="sng" kern="0" dirty="0">
                <a:solidFill>
                  <a:srgbClr val="134F5C"/>
                </a:solidFill>
                <a:latin typeface="Times New Roman" panose="02020603050405020304" pitchFamily="18" charset="0"/>
                <a:ea typeface="+mj-ea"/>
                <a:cs typeface="Times New Roman" panose="02020603050405020304" pitchFamily="18" charset="0"/>
              </a:rPr>
              <a:t>BLEU SCORE</a:t>
            </a:r>
          </a:p>
        </p:txBody>
      </p:sp>
    </p:spTree>
    <p:extLst>
      <p:ext uri="{BB962C8B-B14F-4D97-AF65-F5344CB8AC3E}">
        <p14:creationId xmlns:p14="http://schemas.microsoft.com/office/powerpoint/2010/main" val="2329153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1516626" y="560439"/>
            <a:ext cx="10515600" cy="775417"/>
          </a:xfrm>
        </p:spPr>
        <p:txBody>
          <a:bodyPr>
            <a:normAutofit/>
          </a:bodyPr>
          <a:lstStyle/>
          <a:p>
            <a:r>
              <a:rPr lang="en-IN" sz="4000" b="1" i="1" u="sng" dirty="0">
                <a:solidFill>
                  <a:srgbClr val="134F5C"/>
                </a:solidFill>
                <a:latin typeface="Times New Roman" panose="02020603050405020304" pitchFamily="18" charset="0"/>
                <a:cs typeface="Times New Roman" panose="02020603050405020304" pitchFamily="18" charset="0"/>
              </a:rPr>
              <a:t>Contents</a:t>
            </a:r>
          </a:p>
        </p:txBody>
      </p:sp>
      <p:sp>
        <p:nvSpPr>
          <p:cNvPr id="3" name="Content Placeholder 2">
            <a:extLst>
              <a:ext uri="{FF2B5EF4-FFF2-40B4-BE49-F238E27FC236}">
                <a16:creationId xmlns:a16="http://schemas.microsoft.com/office/drawing/2014/main" id="{149A075B-D47B-F525-27AE-3AC21915FB9F}"/>
              </a:ext>
            </a:extLst>
          </p:cNvPr>
          <p:cNvSpPr>
            <a:spLocks noGrp="1"/>
          </p:cNvSpPr>
          <p:nvPr>
            <p:ph idx="1"/>
          </p:nvPr>
        </p:nvSpPr>
        <p:spPr>
          <a:xfrm>
            <a:off x="838200" y="1586578"/>
            <a:ext cx="10515600" cy="4710983"/>
          </a:xfrm>
        </p:spPr>
        <p:txBody>
          <a:bodyPr>
            <a:normAutofit fontScale="92500" lnSpcReduction="10000"/>
          </a:bodyPr>
          <a:lstStyle/>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Introduction</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Problems Statements</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Related Research Paper</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Proposed Solution</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Data Summary</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Important Dependencies</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Project Architecture</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Final Results</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Conclusion </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Challenges </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Scope Of Improvement</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Future Work</a:t>
            </a:r>
          </a:p>
          <a:p>
            <a:pPr lvl="1">
              <a:spcBef>
                <a:spcPct val="0"/>
              </a:spcBef>
            </a:pPr>
            <a:r>
              <a:rPr lang="en-IN" sz="3000" b="1" i="1" dirty="0">
                <a:solidFill>
                  <a:srgbClr val="134F5C"/>
                </a:solidFill>
                <a:latin typeface="Times New Roman" panose="02020603050405020304" pitchFamily="18" charset="0"/>
                <a:ea typeface="+mj-ea"/>
                <a:cs typeface="Times New Roman" panose="02020603050405020304" pitchFamily="18" charset="0"/>
              </a:rPr>
              <a:t>Final Demo</a:t>
            </a:r>
          </a:p>
        </p:txBody>
      </p:sp>
    </p:spTree>
    <p:extLst>
      <p:ext uri="{BB962C8B-B14F-4D97-AF65-F5344CB8AC3E}">
        <p14:creationId xmlns:p14="http://schemas.microsoft.com/office/powerpoint/2010/main" val="7410847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DEC2C74-D59F-E9E4-B833-B2626FBD6EAF}"/>
              </a:ext>
            </a:extLst>
          </p:cNvPr>
          <p:cNvSpPr txBox="1"/>
          <p:nvPr/>
        </p:nvSpPr>
        <p:spPr>
          <a:xfrm>
            <a:off x="1629697" y="2110684"/>
            <a:ext cx="9657736" cy="3554819"/>
          </a:xfrm>
          <a:prstGeom prst="rect">
            <a:avLst/>
          </a:prstGeom>
          <a:noFill/>
        </p:spPr>
        <p:txBody>
          <a:bodyPr wrap="square">
            <a:spAutoFit/>
          </a:bodyPr>
          <a:lstStyle/>
          <a:p>
            <a:pPr algn="l"/>
            <a:r>
              <a:rPr lang="en-US" sz="2500" dirty="0">
                <a:solidFill>
                  <a:srgbClr val="134F5C"/>
                </a:solidFill>
                <a:latin typeface="Times New Roman" panose="02020603050405020304" pitchFamily="18" charset="0"/>
                <a:ea typeface="+mj-ea"/>
                <a:cs typeface="Times New Roman" panose="02020603050405020304" pitchFamily="18" charset="0"/>
              </a:rPr>
              <a:t>Flask is a web framework for Python. It is classified as a microframework because it does not require particular tools or libraries.</a:t>
            </a:r>
          </a:p>
          <a:p>
            <a:pPr algn="l"/>
            <a:r>
              <a:rPr lang="en-US" sz="2500" dirty="0">
                <a:solidFill>
                  <a:srgbClr val="134F5C"/>
                </a:solidFill>
                <a:latin typeface="Times New Roman" panose="02020603050405020304" pitchFamily="18" charset="0"/>
                <a:ea typeface="+mj-ea"/>
                <a:cs typeface="Times New Roman" panose="02020603050405020304" pitchFamily="18" charset="0"/>
              </a:rPr>
              <a:t>Flask provides a simple and flexible structure for creating web applications in Python. It includes routing, request and response handling, and template rendering functionality, as well as support for connecting to databases and other external resources. Flask enables developers to quickly create web applications with minimal setup and configuration, and it is often used for building RESTful APIs, web dashboards, and small web apps.</a:t>
            </a:r>
          </a:p>
        </p:txBody>
      </p:sp>
      <p:pic>
        <p:nvPicPr>
          <p:cNvPr id="2050" name="Picture 2" descr="Flask (web framework) - Wikipedia">
            <a:extLst>
              <a:ext uri="{FF2B5EF4-FFF2-40B4-BE49-F238E27FC236}">
                <a16:creationId xmlns:a16="http://schemas.microsoft.com/office/drawing/2014/main" id="{94AE15CD-6286-9678-8B82-D0C64D4B53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211" y="373011"/>
            <a:ext cx="3419475" cy="133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3136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DEC2C74-D59F-E9E4-B833-B2626FBD6EAF}"/>
              </a:ext>
            </a:extLst>
          </p:cNvPr>
          <p:cNvSpPr txBox="1"/>
          <p:nvPr/>
        </p:nvSpPr>
        <p:spPr>
          <a:xfrm>
            <a:off x="626806" y="1377747"/>
            <a:ext cx="10515600" cy="4693593"/>
          </a:xfrm>
          <a:prstGeom prst="rect">
            <a:avLst/>
          </a:prstGeom>
          <a:noFill/>
        </p:spPr>
        <p:txBody>
          <a:bodyPr wrap="square">
            <a:spAutoFit/>
          </a:bodyPr>
          <a:lstStyle/>
          <a:p>
            <a:pPr marL="342900" indent="-342900" algn="l">
              <a:buFont typeface="Wingdings" panose="05000000000000000000" pitchFamily="2" charset="2"/>
              <a:buChar char="Ø"/>
            </a:pPr>
            <a:r>
              <a:rPr lang="en-US" sz="2500" dirty="0">
                <a:solidFill>
                  <a:srgbClr val="134F5C"/>
                </a:solidFill>
                <a:latin typeface="Times New Roman" panose="02020603050405020304" pitchFamily="18" charset="0"/>
                <a:ea typeface="+mj-ea"/>
                <a:cs typeface="Times New Roman" panose="02020603050405020304" pitchFamily="18" charset="0"/>
              </a:rPr>
              <a:t>Web Applications: Flask can be used to build simple to complex web applications, such as blogs, e-commerce sites, and custom web tools.</a:t>
            </a:r>
          </a:p>
          <a:p>
            <a:pPr algn="l"/>
            <a:endParaRPr lang="en-US" sz="2400" dirty="0">
              <a:solidFill>
                <a:srgbClr val="134F5C"/>
              </a:solidFill>
              <a:latin typeface="Times New Roman" panose="02020603050405020304" pitchFamily="18" charset="0"/>
              <a:ea typeface="+mj-ea"/>
              <a:cs typeface="Times New Roman" panose="02020603050405020304" pitchFamily="18" charset="0"/>
            </a:endParaRPr>
          </a:p>
          <a:p>
            <a:pPr marL="342900" indent="-342900" algn="l">
              <a:buFont typeface="Wingdings" panose="05000000000000000000" pitchFamily="2" charset="2"/>
              <a:buChar char="Ø"/>
            </a:pPr>
            <a:r>
              <a:rPr lang="en-US" sz="2500" dirty="0">
                <a:solidFill>
                  <a:srgbClr val="134F5C"/>
                </a:solidFill>
                <a:latin typeface="Times New Roman" panose="02020603050405020304" pitchFamily="18" charset="0"/>
                <a:ea typeface="+mj-ea"/>
                <a:cs typeface="Times New Roman" panose="02020603050405020304" pitchFamily="18" charset="0"/>
              </a:rPr>
              <a:t>Web Dashboards: Flask can be used to create dynamic web dashboards that can display data from various sources, such as databases and APIs.</a:t>
            </a:r>
          </a:p>
          <a:p>
            <a:pPr marL="342900" indent="-342900" algn="l">
              <a:buFont typeface="Wingdings" panose="05000000000000000000" pitchFamily="2" charset="2"/>
              <a:buChar char="Ø"/>
            </a:pPr>
            <a:endParaRPr lang="en-US" sz="2500" dirty="0">
              <a:solidFill>
                <a:srgbClr val="134F5C"/>
              </a:solidFill>
              <a:latin typeface="Times New Roman" panose="02020603050405020304" pitchFamily="18" charset="0"/>
              <a:ea typeface="+mj-ea"/>
              <a:cs typeface="Times New Roman" panose="02020603050405020304" pitchFamily="18" charset="0"/>
            </a:endParaRPr>
          </a:p>
          <a:p>
            <a:pPr marL="342900" indent="-342900" algn="l">
              <a:buFont typeface="Wingdings" panose="05000000000000000000" pitchFamily="2" charset="2"/>
              <a:buChar char="Ø"/>
            </a:pPr>
            <a:r>
              <a:rPr lang="en-US" sz="2500" dirty="0">
                <a:solidFill>
                  <a:srgbClr val="134F5C"/>
                </a:solidFill>
                <a:latin typeface="Times New Roman" panose="02020603050405020304" pitchFamily="18" charset="0"/>
                <a:ea typeface="+mj-ea"/>
                <a:cs typeface="Times New Roman" panose="02020603050405020304" pitchFamily="18" charset="0"/>
              </a:rPr>
              <a:t>Machine Learning web-app: Flask can be used to create web-applications for Machine Learning models, such as image classification, sentiment analysis, and natural language processing.</a:t>
            </a:r>
          </a:p>
          <a:p>
            <a:pPr marL="342900" indent="-342900">
              <a:buFont typeface="Wingdings" panose="05000000000000000000" pitchFamily="2" charset="2"/>
              <a:buChar char="Ø"/>
            </a:pPr>
            <a:endParaRPr lang="en-US" sz="2500" dirty="0">
              <a:solidFill>
                <a:srgbClr val="134F5C"/>
              </a:solidFill>
              <a:latin typeface="Times New Roman" panose="02020603050405020304" pitchFamily="18" charset="0"/>
              <a:ea typeface="+mj-ea"/>
              <a:cs typeface="Times New Roman" panose="02020603050405020304" pitchFamily="18" charset="0"/>
            </a:endParaRPr>
          </a:p>
          <a:p>
            <a:pPr marL="342900" indent="-342900">
              <a:buFont typeface="Wingdings" panose="05000000000000000000" pitchFamily="2" charset="2"/>
              <a:buChar char="Ø"/>
            </a:pPr>
            <a:r>
              <a:rPr lang="en-US" sz="2500" dirty="0">
                <a:solidFill>
                  <a:srgbClr val="134F5C"/>
                </a:solidFill>
                <a:latin typeface="Times New Roman" panose="02020603050405020304" pitchFamily="18" charset="0"/>
                <a:ea typeface="+mj-ea"/>
                <a:cs typeface="Times New Roman" panose="02020603050405020304" pitchFamily="18" charset="0"/>
              </a:rPr>
              <a:t>Educational: Flask is a great framework for learning web development and it's widely used in teaching and learning web development.</a:t>
            </a:r>
          </a:p>
        </p:txBody>
      </p:sp>
      <p:sp>
        <p:nvSpPr>
          <p:cNvPr id="2" name="Title 1">
            <a:extLst>
              <a:ext uri="{FF2B5EF4-FFF2-40B4-BE49-F238E27FC236}">
                <a16:creationId xmlns:a16="http://schemas.microsoft.com/office/drawing/2014/main" id="{0412E647-AD23-E24E-86DE-15F636CD7653}"/>
              </a:ext>
            </a:extLst>
          </p:cNvPr>
          <p:cNvSpPr>
            <a:spLocks noGrp="1"/>
          </p:cNvSpPr>
          <p:nvPr>
            <p:ph type="title"/>
          </p:nvPr>
        </p:nvSpPr>
        <p:spPr>
          <a:xfrm>
            <a:off x="626806" y="393292"/>
            <a:ext cx="10515600" cy="775417"/>
          </a:xfrm>
        </p:spPr>
        <p:txBody>
          <a:bodyPr>
            <a:normAutofit/>
          </a:bodyPr>
          <a:lstStyle/>
          <a:p>
            <a:r>
              <a:rPr lang="en-IN" sz="4000" b="1" i="1" dirty="0">
                <a:solidFill>
                  <a:srgbClr val="134F5C"/>
                </a:solidFill>
                <a:latin typeface="Times New Roman" panose="02020603050405020304" pitchFamily="18" charset="0"/>
                <a:cs typeface="Times New Roman" panose="02020603050405020304" pitchFamily="18" charset="0"/>
              </a:rPr>
              <a:t>Flask is useful for:</a:t>
            </a:r>
          </a:p>
        </p:txBody>
      </p:sp>
    </p:spTree>
    <p:extLst>
      <p:ext uri="{BB962C8B-B14F-4D97-AF65-F5344CB8AC3E}">
        <p14:creationId xmlns:p14="http://schemas.microsoft.com/office/powerpoint/2010/main" val="26682488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838200" y="0"/>
            <a:ext cx="10515600"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149A075B-D47B-F525-27AE-3AC21915FB9F}"/>
              </a:ext>
            </a:extLst>
          </p:cNvPr>
          <p:cNvSpPr>
            <a:spLocks noGrp="1"/>
          </p:cNvSpPr>
          <p:nvPr>
            <p:ph idx="1"/>
          </p:nvPr>
        </p:nvSpPr>
        <p:spPr>
          <a:xfrm>
            <a:off x="838200" y="915986"/>
            <a:ext cx="10515600" cy="1964865"/>
          </a:xfrm>
        </p:spPr>
        <p:txBody>
          <a:bodyPr>
            <a:noAutofit/>
          </a:bodyPr>
          <a:lstStyle/>
          <a:p>
            <a:pPr lvl="1">
              <a:spcBef>
                <a:spcPct val="0"/>
              </a:spcBef>
            </a:pPr>
            <a:r>
              <a:rPr lang="en-US" sz="2500" dirty="0">
                <a:solidFill>
                  <a:srgbClr val="134F5C"/>
                </a:solidFill>
                <a:latin typeface="Times New Roman" panose="02020603050405020304" pitchFamily="18" charset="0"/>
                <a:ea typeface="+mj-ea"/>
                <a:cs typeface="Times New Roman" panose="02020603050405020304" pitchFamily="18" charset="0"/>
              </a:rPr>
              <a:t>Transformers solve a problem that was not limited to NLP, long-term dependencies are also important to improve Computer Vision tasks.</a:t>
            </a:r>
          </a:p>
          <a:p>
            <a:pPr lvl="1">
              <a:spcBef>
                <a:spcPct val="0"/>
              </a:spcBef>
            </a:pPr>
            <a:endParaRPr lang="en-US" sz="25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500" dirty="0">
                <a:solidFill>
                  <a:srgbClr val="134F5C"/>
                </a:solidFill>
                <a:latin typeface="Times New Roman" panose="02020603050405020304" pitchFamily="18" charset="0"/>
                <a:ea typeface="+mj-ea"/>
                <a:cs typeface="Times New Roman" panose="02020603050405020304" pitchFamily="18" charset="0"/>
              </a:rPr>
              <a:t>The Transformer model is a simple yet scalable approach that can be applied to any kind of data if it is modelized as a sequence of embeddings.</a:t>
            </a:r>
          </a:p>
          <a:p>
            <a:pPr lvl="1">
              <a:spcBef>
                <a:spcPct val="0"/>
              </a:spcBef>
            </a:pPr>
            <a:endParaRPr lang="en-US" sz="25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500" dirty="0">
                <a:solidFill>
                  <a:srgbClr val="134F5C"/>
                </a:solidFill>
                <a:latin typeface="Times New Roman" panose="02020603050405020304" pitchFamily="18" charset="0"/>
                <a:ea typeface="+mj-ea"/>
                <a:cs typeface="Times New Roman" panose="02020603050405020304" pitchFamily="18" charset="0"/>
              </a:rPr>
              <a:t>Our model is predicting the correct grammar by converting the “</a:t>
            </a:r>
            <a:r>
              <a:rPr lang="en-US" sz="2500" b="1" dirty="0">
                <a:solidFill>
                  <a:srgbClr val="134F5C"/>
                </a:solidFill>
                <a:latin typeface="Times New Roman" panose="02020603050405020304" pitchFamily="18" charset="0"/>
                <a:ea typeface="+mj-ea"/>
                <a:cs typeface="Times New Roman" panose="02020603050405020304" pitchFamily="18" charset="0"/>
              </a:rPr>
              <a:t>Bad English</a:t>
            </a:r>
            <a:r>
              <a:rPr lang="en-US" sz="2500" dirty="0">
                <a:solidFill>
                  <a:srgbClr val="134F5C"/>
                </a:solidFill>
                <a:latin typeface="Times New Roman" panose="02020603050405020304" pitchFamily="18" charset="0"/>
                <a:ea typeface="+mj-ea"/>
                <a:cs typeface="Times New Roman" panose="02020603050405020304" pitchFamily="18" charset="0"/>
              </a:rPr>
              <a:t>” to the </a:t>
            </a:r>
            <a:r>
              <a:rPr lang="en-US" sz="2500" b="1" dirty="0">
                <a:solidFill>
                  <a:srgbClr val="134F5C"/>
                </a:solidFill>
                <a:latin typeface="Times New Roman" panose="02020603050405020304" pitchFamily="18" charset="0"/>
                <a:ea typeface="+mj-ea"/>
                <a:cs typeface="Times New Roman" panose="02020603050405020304" pitchFamily="18" charset="0"/>
              </a:rPr>
              <a:t>“Good English”</a:t>
            </a:r>
            <a:r>
              <a:rPr lang="en-US" sz="2500" dirty="0">
                <a:solidFill>
                  <a:srgbClr val="134F5C"/>
                </a:solidFill>
                <a:latin typeface="Times New Roman" panose="02020603050405020304" pitchFamily="18" charset="0"/>
                <a:ea typeface="+mj-ea"/>
                <a:cs typeface="Times New Roman" panose="02020603050405020304" pitchFamily="18" charset="0"/>
              </a:rPr>
              <a:t>. </a:t>
            </a:r>
          </a:p>
          <a:p>
            <a:pPr marL="457200" lvl="1" indent="0">
              <a:spcBef>
                <a:spcPct val="0"/>
              </a:spcBef>
              <a:buNone/>
            </a:pPr>
            <a:endParaRPr lang="en-US" sz="2500" dirty="0">
              <a:solidFill>
                <a:srgbClr val="134F5C"/>
              </a:solidFill>
              <a:latin typeface="Times New Roman" panose="02020603050405020304" pitchFamily="18" charset="0"/>
              <a:ea typeface="+mj-ea"/>
              <a:cs typeface="Times New Roman" panose="02020603050405020304" pitchFamily="18" charset="0"/>
            </a:endParaRPr>
          </a:p>
        </p:txBody>
      </p:sp>
      <p:sp>
        <p:nvSpPr>
          <p:cNvPr id="4" name="Title 1">
            <a:extLst>
              <a:ext uri="{FF2B5EF4-FFF2-40B4-BE49-F238E27FC236}">
                <a16:creationId xmlns:a16="http://schemas.microsoft.com/office/drawing/2014/main" id="{0633B3A3-7A7E-5A3B-7AFC-E06265FD2603}"/>
              </a:ext>
            </a:extLst>
          </p:cNvPr>
          <p:cNvSpPr txBox="1">
            <a:spLocks/>
          </p:cNvSpPr>
          <p:nvPr/>
        </p:nvSpPr>
        <p:spPr>
          <a:xfrm>
            <a:off x="838200" y="3977150"/>
            <a:ext cx="10515600" cy="7754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lvl="1">
              <a:spcBef>
                <a:spcPct val="0"/>
              </a:spcBef>
            </a:pPr>
            <a:r>
              <a:rPr lang="en-IN" sz="4000" b="1" i="1" u="sng" kern="0" dirty="0">
                <a:solidFill>
                  <a:srgbClr val="134F5C"/>
                </a:solidFill>
                <a:latin typeface="Times New Roman" panose="02020603050405020304" pitchFamily="18" charset="0"/>
                <a:ea typeface="+mj-ea"/>
                <a:cs typeface="Times New Roman" panose="02020603050405020304" pitchFamily="18" charset="0"/>
              </a:rPr>
              <a:t>Challenges</a:t>
            </a:r>
          </a:p>
        </p:txBody>
      </p:sp>
      <p:sp>
        <p:nvSpPr>
          <p:cNvPr id="5" name="Content Placeholder 2">
            <a:extLst>
              <a:ext uri="{FF2B5EF4-FFF2-40B4-BE49-F238E27FC236}">
                <a16:creationId xmlns:a16="http://schemas.microsoft.com/office/drawing/2014/main" id="{CD5B83D6-CEED-5314-D2C3-0470F54F0E57}"/>
              </a:ext>
            </a:extLst>
          </p:cNvPr>
          <p:cNvSpPr txBox="1">
            <a:spLocks/>
          </p:cNvSpPr>
          <p:nvPr/>
        </p:nvSpPr>
        <p:spPr>
          <a:xfrm>
            <a:off x="838200" y="5073448"/>
            <a:ext cx="10515600" cy="16341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spcBef>
                <a:spcPct val="0"/>
              </a:spcBef>
            </a:pPr>
            <a:r>
              <a:rPr lang="en-IN" sz="2500" dirty="0">
                <a:solidFill>
                  <a:srgbClr val="134F5C"/>
                </a:solidFill>
                <a:latin typeface="Times New Roman" panose="02020603050405020304" pitchFamily="18" charset="0"/>
                <a:ea typeface="+mj-ea"/>
                <a:cs typeface="Times New Roman" panose="02020603050405020304" pitchFamily="18" charset="0"/>
              </a:rPr>
              <a:t>Dataset was not available in larger size</a:t>
            </a:r>
          </a:p>
          <a:p>
            <a:pPr marL="457200" lvl="1" indent="0">
              <a:spcBef>
                <a:spcPct val="0"/>
              </a:spcBef>
              <a:buNone/>
            </a:pPr>
            <a:endParaRPr lang="en-IN" sz="25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IN" sz="2500" dirty="0">
                <a:solidFill>
                  <a:srgbClr val="134F5C"/>
                </a:solidFill>
                <a:latin typeface="Times New Roman" panose="02020603050405020304" pitchFamily="18" charset="0"/>
                <a:ea typeface="+mj-ea"/>
                <a:cs typeface="Times New Roman" panose="02020603050405020304" pitchFamily="18" charset="0"/>
              </a:rPr>
              <a:t>It needs the more computational power</a:t>
            </a:r>
          </a:p>
          <a:p>
            <a:pPr lvl="1">
              <a:spcBef>
                <a:spcPct val="0"/>
              </a:spcBef>
            </a:pPr>
            <a:endParaRPr lang="en-IN" sz="2500" dirty="0">
              <a:solidFill>
                <a:srgbClr val="134F5C"/>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34779892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65373ED-F5D0-A426-815D-20C46A2E55F8}"/>
              </a:ext>
            </a:extLst>
          </p:cNvPr>
          <p:cNvSpPr txBox="1">
            <a:spLocks/>
          </p:cNvSpPr>
          <p:nvPr/>
        </p:nvSpPr>
        <p:spPr>
          <a:xfrm>
            <a:off x="838200" y="371504"/>
            <a:ext cx="10515600" cy="7754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lvl="1">
              <a:spcBef>
                <a:spcPct val="0"/>
              </a:spcBef>
            </a:pPr>
            <a:r>
              <a:rPr lang="en-IN" sz="4000" b="1" i="1" u="sng" kern="0" dirty="0">
                <a:solidFill>
                  <a:srgbClr val="134F5C"/>
                </a:solidFill>
                <a:latin typeface="Times New Roman" panose="02020603050405020304" pitchFamily="18" charset="0"/>
                <a:ea typeface="+mj-ea"/>
                <a:cs typeface="Times New Roman" panose="02020603050405020304" pitchFamily="18" charset="0"/>
              </a:rPr>
              <a:t>Scope for Improvement</a:t>
            </a:r>
          </a:p>
        </p:txBody>
      </p:sp>
      <p:sp>
        <p:nvSpPr>
          <p:cNvPr id="5" name="Content Placeholder 2">
            <a:extLst>
              <a:ext uri="{FF2B5EF4-FFF2-40B4-BE49-F238E27FC236}">
                <a16:creationId xmlns:a16="http://schemas.microsoft.com/office/drawing/2014/main" id="{849A1102-1571-72A5-132B-CAB409B03CD7}"/>
              </a:ext>
            </a:extLst>
          </p:cNvPr>
          <p:cNvSpPr txBox="1">
            <a:spLocks/>
          </p:cNvSpPr>
          <p:nvPr/>
        </p:nvSpPr>
        <p:spPr>
          <a:xfrm>
            <a:off x="838200" y="1483341"/>
            <a:ext cx="10515600" cy="184979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sz="2500" dirty="0">
                <a:solidFill>
                  <a:srgbClr val="134F5C"/>
                </a:solidFill>
                <a:latin typeface="Times New Roman" panose="02020603050405020304" pitchFamily="18" charset="0"/>
                <a:ea typeface="+mj-ea"/>
                <a:cs typeface="Times New Roman" panose="02020603050405020304" pitchFamily="18" charset="0"/>
              </a:rPr>
              <a:t>If a better dataset is available publically that could really improve the model performance</a:t>
            </a:r>
          </a:p>
          <a:p>
            <a:pPr marL="457200" lvl="1" indent="0">
              <a:buNone/>
            </a:pPr>
            <a:endParaRPr lang="en-US" sz="2500" dirty="0">
              <a:solidFill>
                <a:srgbClr val="134F5C"/>
              </a:solidFill>
              <a:latin typeface="Times New Roman" panose="02020603050405020304" pitchFamily="18" charset="0"/>
              <a:ea typeface="+mj-ea"/>
              <a:cs typeface="Times New Roman" panose="02020603050405020304" pitchFamily="18" charset="0"/>
            </a:endParaRPr>
          </a:p>
          <a:p>
            <a:pPr lvl="1"/>
            <a:r>
              <a:rPr lang="en-US" sz="2500" dirty="0">
                <a:solidFill>
                  <a:srgbClr val="134F5C"/>
                </a:solidFill>
                <a:latin typeface="Times New Roman" panose="02020603050405020304" pitchFamily="18" charset="0"/>
                <a:ea typeface="+mj-ea"/>
                <a:cs typeface="Times New Roman" panose="02020603050405020304" pitchFamily="18" charset="0"/>
              </a:rPr>
              <a:t>Currently, the model is trained on basic sequence2sequence model, but if we could train the model on BERT, ROBETIA or Hugging Face., then the model could give the better performance.</a:t>
            </a:r>
          </a:p>
          <a:p>
            <a:pPr lvl="1"/>
            <a:endParaRPr lang="en-US" sz="2500" dirty="0">
              <a:solidFill>
                <a:srgbClr val="292929"/>
              </a:solidFill>
              <a:latin typeface="source-serif-pro"/>
              <a:ea typeface="+mj-ea"/>
              <a:cs typeface="Times New Roman" panose="02020603050405020304" pitchFamily="18" charset="0"/>
            </a:endParaRPr>
          </a:p>
        </p:txBody>
      </p:sp>
      <p:sp>
        <p:nvSpPr>
          <p:cNvPr id="10" name="Title 1">
            <a:extLst>
              <a:ext uri="{FF2B5EF4-FFF2-40B4-BE49-F238E27FC236}">
                <a16:creationId xmlns:a16="http://schemas.microsoft.com/office/drawing/2014/main" id="{056BC88E-16EA-84AD-B3E0-3B105279F6D9}"/>
              </a:ext>
            </a:extLst>
          </p:cNvPr>
          <p:cNvSpPr txBox="1">
            <a:spLocks/>
          </p:cNvSpPr>
          <p:nvPr/>
        </p:nvSpPr>
        <p:spPr>
          <a:xfrm>
            <a:off x="838200" y="3976481"/>
            <a:ext cx="10515600" cy="7754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lvl="1">
              <a:spcBef>
                <a:spcPct val="0"/>
              </a:spcBef>
            </a:pPr>
            <a:r>
              <a:rPr lang="en-IN" sz="4000" b="1" i="1" u="sng" kern="0" dirty="0">
                <a:solidFill>
                  <a:srgbClr val="134F5C"/>
                </a:solidFill>
                <a:latin typeface="Times New Roman" panose="02020603050405020304" pitchFamily="18" charset="0"/>
                <a:ea typeface="+mj-ea"/>
                <a:cs typeface="Times New Roman" panose="02020603050405020304" pitchFamily="18" charset="0"/>
              </a:rPr>
              <a:t>Future Scope </a:t>
            </a:r>
          </a:p>
        </p:txBody>
      </p:sp>
      <p:sp>
        <p:nvSpPr>
          <p:cNvPr id="11" name="Content Placeholder 2">
            <a:extLst>
              <a:ext uri="{FF2B5EF4-FFF2-40B4-BE49-F238E27FC236}">
                <a16:creationId xmlns:a16="http://schemas.microsoft.com/office/drawing/2014/main" id="{7BDAE91B-6C69-A540-24B7-EB2E3AD34126}"/>
              </a:ext>
            </a:extLst>
          </p:cNvPr>
          <p:cNvSpPr txBox="1">
            <a:spLocks/>
          </p:cNvSpPr>
          <p:nvPr/>
        </p:nvSpPr>
        <p:spPr>
          <a:xfrm>
            <a:off x="749710" y="5150357"/>
            <a:ext cx="10515600" cy="11216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r>
              <a:rPr lang="en-US" sz="2500" dirty="0">
                <a:solidFill>
                  <a:srgbClr val="134F5C"/>
                </a:solidFill>
                <a:latin typeface="Times New Roman" panose="02020603050405020304" pitchFamily="18" charset="0"/>
                <a:ea typeface="+mj-ea"/>
                <a:cs typeface="Times New Roman" panose="02020603050405020304" pitchFamily="18" charset="0"/>
              </a:rPr>
              <a:t>Currently the model is working for the one or two lines. So in future, need to develop the model which can correct the Grammar for the whole paragraph or document.</a:t>
            </a:r>
          </a:p>
        </p:txBody>
      </p:sp>
    </p:spTree>
    <p:extLst>
      <p:ext uri="{BB962C8B-B14F-4D97-AF65-F5344CB8AC3E}">
        <p14:creationId xmlns:p14="http://schemas.microsoft.com/office/powerpoint/2010/main" val="26146724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3CA88B7F">
            <a:hlinkClick r:id="" action="ppaction://media"/>
            <a:extLst>
              <a:ext uri="{FF2B5EF4-FFF2-40B4-BE49-F238E27FC236}">
                <a16:creationId xmlns:a16="http://schemas.microsoft.com/office/drawing/2014/main" id="{891A155B-6892-3E5A-CB49-3AC5AB4036C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1855" t="15035" r="8145" b="21406"/>
          <a:stretch/>
        </p:blipFill>
        <p:spPr>
          <a:xfrm>
            <a:off x="0" y="-1"/>
            <a:ext cx="12254516" cy="6858001"/>
          </a:xfrm>
          <a:prstGeom prst="rect">
            <a:avLst/>
          </a:prstGeom>
        </p:spPr>
      </p:pic>
      <p:sp>
        <p:nvSpPr>
          <p:cNvPr id="5" name="Title 1">
            <a:extLst>
              <a:ext uri="{FF2B5EF4-FFF2-40B4-BE49-F238E27FC236}">
                <a16:creationId xmlns:a16="http://schemas.microsoft.com/office/drawing/2014/main" id="{877BC33F-9365-2F26-C139-70F14C5AD58C}"/>
              </a:ext>
            </a:extLst>
          </p:cNvPr>
          <p:cNvSpPr>
            <a:spLocks noGrp="1"/>
          </p:cNvSpPr>
          <p:nvPr>
            <p:ph type="title"/>
          </p:nvPr>
        </p:nvSpPr>
        <p:spPr>
          <a:xfrm>
            <a:off x="0" y="68826"/>
            <a:ext cx="10515600" cy="775417"/>
          </a:xfrm>
        </p:spPr>
        <p:txBody>
          <a:bodyPr>
            <a:normAutofit/>
          </a:bodyPr>
          <a:lstStyle/>
          <a:p>
            <a:pPr lvl="1">
              <a:spcBef>
                <a:spcPct val="0"/>
              </a:spcBef>
            </a:pPr>
            <a:r>
              <a:rPr lang="en-IN" sz="4000" b="1" i="1" u="sng" dirty="0">
                <a:solidFill>
                  <a:schemeClr val="bg1"/>
                </a:solidFill>
                <a:latin typeface="Times New Roman" panose="02020603050405020304" pitchFamily="18" charset="0"/>
                <a:ea typeface="+mj-ea"/>
                <a:cs typeface="Times New Roman" panose="02020603050405020304" pitchFamily="18" charset="0"/>
              </a:rPr>
              <a:t>Final Demo</a:t>
            </a:r>
          </a:p>
        </p:txBody>
      </p:sp>
    </p:spTree>
    <p:extLst>
      <p:ext uri="{BB962C8B-B14F-4D97-AF65-F5344CB8AC3E}">
        <p14:creationId xmlns:p14="http://schemas.microsoft.com/office/powerpoint/2010/main" val="256632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16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966020" y="732502"/>
            <a:ext cx="10515600" cy="775417"/>
          </a:xfrm>
        </p:spPr>
        <p:txBody>
          <a:bodyPr>
            <a:normAutofit/>
          </a:bodyPr>
          <a:lstStyle/>
          <a:p>
            <a:r>
              <a:rPr lang="en-IN" sz="4000" b="1" i="1" u="sng" dirty="0">
                <a:solidFill>
                  <a:srgbClr val="134F5C"/>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149A075B-D47B-F525-27AE-3AC21915FB9F}"/>
              </a:ext>
            </a:extLst>
          </p:cNvPr>
          <p:cNvSpPr>
            <a:spLocks noGrp="1"/>
          </p:cNvSpPr>
          <p:nvPr>
            <p:ph idx="1"/>
          </p:nvPr>
        </p:nvSpPr>
        <p:spPr>
          <a:xfrm>
            <a:off x="838200" y="2290918"/>
            <a:ext cx="10515600" cy="2900514"/>
          </a:xfrm>
        </p:spPr>
        <p:txBody>
          <a:bodyPr>
            <a:noAutofit/>
          </a:bodyPr>
          <a:lstStyle/>
          <a:p>
            <a:pPr lvl="1">
              <a:spcBef>
                <a:spcPct val="0"/>
              </a:spcBef>
            </a:pPr>
            <a:endParaRPr lang="en-US" sz="2500" dirty="0">
              <a:solidFill>
                <a:srgbClr val="134F5C"/>
              </a:solidFill>
              <a:latin typeface="Times New Roman" panose="02020603050405020304" pitchFamily="18" charset="0"/>
              <a:ea typeface="+mj-ea"/>
              <a:cs typeface="Times New Roman" panose="02020603050405020304" pitchFamily="18" charset="0"/>
            </a:endParaRPr>
          </a:p>
          <a:p>
            <a:pPr marL="457200" lvl="1" indent="0">
              <a:spcBef>
                <a:spcPct val="0"/>
              </a:spcBef>
              <a:buNone/>
            </a:pPr>
            <a:r>
              <a:rPr lang="en-US" sz="2500" dirty="0">
                <a:solidFill>
                  <a:srgbClr val="134F5C"/>
                </a:solidFill>
                <a:latin typeface="Times New Roman" panose="02020603050405020304" pitchFamily="18" charset="0"/>
                <a:ea typeface="+mj-ea"/>
                <a:cs typeface="Times New Roman" panose="02020603050405020304" pitchFamily="18" charset="0"/>
              </a:rPr>
              <a:t>Grammatical Error Correction as the name suggests is the process by which the detection and correction to an error in the text are done. The problem seems easy to understand but is actually tough due to the diverse vocabulary and set of rules in a language. Additionally, we are detecting the error and trying to correct.</a:t>
            </a:r>
          </a:p>
        </p:txBody>
      </p:sp>
    </p:spTree>
    <p:extLst>
      <p:ext uri="{BB962C8B-B14F-4D97-AF65-F5344CB8AC3E}">
        <p14:creationId xmlns:p14="http://schemas.microsoft.com/office/powerpoint/2010/main" val="2608614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B8DE9D0-924E-F674-B39D-2E73EA43CB67}"/>
              </a:ext>
            </a:extLst>
          </p:cNvPr>
          <p:cNvSpPr txBox="1">
            <a:spLocks/>
          </p:cNvSpPr>
          <p:nvPr/>
        </p:nvSpPr>
        <p:spPr>
          <a:xfrm>
            <a:off x="838200" y="240890"/>
            <a:ext cx="10515600" cy="77541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000" b="1" i="1" u="sng" dirty="0">
                <a:solidFill>
                  <a:srgbClr val="134F5C"/>
                </a:solidFill>
                <a:latin typeface="Times New Roman" panose="02020603050405020304" pitchFamily="18" charset="0"/>
                <a:cs typeface="Times New Roman" panose="02020603050405020304" pitchFamily="18" charset="0"/>
              </a:rPr>
              <a:t>Application</a:t>
            </a:r>
          </a:p>
        </p:txBody>
      </p:sp>
      <p:sp>
        <p:nvSpPr>
          <p:cNvPr id="5" name="Content Placeholder 2">
            <a:extLst>
              <a:ext uri="{FF2B5EF4-FFF2-40B4-BE49-F238E27FC236}">
                <a16:creationId xmlns:a16="http://schemas.microsoft.com/office/drawing/2014/main" id="{A2060DAB-D4CD-C175-2B1B-5E2001DD3743}"/>
              </a:ext>
            </a:extLst>
          </p:cNvPr>
          <p:cNvSpPr txBox="1">
            <a:spLocks/>
          </p:cNvSpPr>
          <p:nvPr/>
        </p:nvSpPr>
        <p:spPr>
          <a:xfrm>
            <a:off x="907026" y="1703439"/>
            <a:ext cx="10515600" cy="345112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spcBef>
                <a:spcPct val="0"/>
              </a:spcBef>
              <a:buFont typeface="Arial" panose="020B0604020202020204" pitchFamily="34" charset="0"/>
              <a:buNone/>
            </a:pPr>
            <a:endParaRPr lang="en-IN" sz="2500" dirty="0">
              <a:solidFill>
                <a:srgbClr val="134F5C"/>
              </a:solidFill>
              <a:latin typeface="Times New Roman" panose="02020603050405020304" pitchFamily="18" charset="0"/>
              <a:ea typeface="+mj-ea"/>
              <a:cs typeface="Times New Roman" panose="02020603050405020304" pitchFamily="18" charset="0"/>
            </a:endParaRPr>
          </a:p>
          <a:p>
            <a:pPr lvl="1"/>
            <a:r>
              <a:rPr lang="en-US" sz="2500" dirty="0">
                <a:solidFill>
                  <a:srgbClr val="134F5C"/>
                </a:solidFill>
                <a:latin typeface="Times New Roman" panose="02020603050405020304" pitchFamily="18" charset="0"/>
                <a:ea typeface="+mj-ea"/>
                <a:cs typeface="Times New Roman" panose="02020603050405020304" pitchFamily="18" charset="0"/>
              </a:rPr>
              <a:t>There are immense applications to this problem, the reason being writing is a very common means to share ideas and information. This could help the writer to speed up their work with very minimal chance of error.</a:t>
            </a:r>
          </a:p>
          <a:p>
            <a:pPr lvl="1"/>
            <a:endParaRPr lang="en-US" sz="2500" dirty="0">
              <a:solidFill>
                <a:srgbClr val="134F5C"/>
              </a:solidFill>
              <a:latin typeface="Times New Roman" panose="02020603050405020304" pitchFamily="18" charset="0"/>
              <a:ea typeface="+mj-ea"/>
              <a:cs typeface="Times New Roman" panose="02020603050405020304" pitchFamily="18" charset="0"/>
            </a:endParaRPr>
          </a:p>
          <a:p>
            <a:pPr lvl="1"/>
            <a:r>
              <a:rPr lang="en-US" sz="2500" dirty="0">
                <a:solidFill>
                  <a:srgbClr val="134F5C"/>
                </a:solidFill>
                <a:latin typeface="Times New Roman" panose="02020603050405020304" pitchFamily="18" charset="0"/>
                <a:ea typeface="+mj-ea"/>
                <a:cs typeface="Times New Roman" panose="02020603050405020304" pitchFamily="18" charset="0"/>
              </a:rPr>
              <a:t>Moreover, there could be many individuals who are not fluent in a particular language. Therefore, these types of models make sure that language is not a barrier in communication.</a:t>
            </a:r>
          </a:p>
          <a:p>
            <a:pPr marL="457200" lvl="1" indent="0">
              <a:spcBef>
                <a:spcPct val="0"/>
              </a:spcBef>
              <a:buFont typeface="Arial" panose="020B0604020202020204" pitchFamily="34" charset="0"/>
              <a:buNone/>
            </a:pPr>
            <a:endParaRPr lang="en-US" sz="25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endParaRPr lang="en-IN" sz="2500" dirty="0">
              <a:solidFill>
                <a:srgbClr val="134F5C"/>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3916036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907026" y="811161"/>
            <a:ext cx="10515600" cy="775417"/>
          </a:xfrm>
        </p:spPr>
        <p:txBody>
          <a:bodyPr>
            <a:normAutofit/>
          </a:bodyPr>
          <a:lstStyle/>
          <a:p>
            <a:r>
              <a:rPr lang="en-IN" sz="4000" b="1" i="1" u="sng" dirty="0">
                <a:solidFill>
                  <a:srgbClr val="134F5C"/>
                </a:solidFill>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149A075B-D47B-F525-27AE-3AC21915FB9F}"/>
              </a:ext>
            </a:extLst>
          </p:cNvPr>
          <p:cNvSpPr>
            <a:spLocks noGrp="1"/>
          </p:cNvSpPr>
          <p:nvPr>
            <p:ph idx="1"/>
          </p:nvPr>
        </p:nvSpPr>
        <p:spPr>
          <a:xfrm>
            <a:off x="907026" y="1972699"/>
            <a:ext cx="10515600" cy="3592359"/>
          </a:xfrm>
        </p:spPr>
        <p:txBody>
          <a:bodyPr>
            <a:noAutofit/>
          </a:bodyPr>
          <a:lstStyle/>
          <a:p>
            <a:pPr lvl="1">
              <a:spcBef>
                <a:spcPct val="0"/>
              </a:spcBef>
            </a:pPr>
            <a:endParaRPr lang="en-US" sz="25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500" dirty="0">
                <a:solidFill>
                  <a:srgbClr val="134F5C"/>
                </a:solidFill>
                <a:latin typeface="Times New Roman" panose="02020603050405020304" pitchFamily="18" charset="0"/>
                <a:ea typeface="+mj-ea"/>
                <a:cs typeface="Times New Roman" panose="02020603050405020304" pitchFamily="18" charset="0"/>
              </a:rPr>
              <a:t>The problem that we are dealing is a type of NLP (Natural Language Processing) problem. NLP is the field of Machine Learning which deals with the interaction between human languages and computers.</a:t>
            </a:r>
          </a:p>
          <a:p>
            <a:pPr lvl="1">
              <a:spcBef>
                <a:spcPct val="0"/>
              </a:spcBef>
            </a:pPr>
            <a:endParaRPr lang="en-US" sz="25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500" dirty="0">
                <a:solidFill>
                  <a:srgbClr val="134F5C"/>
                </a:solidFill>
                <a:latin typeface="Times New Roman" panose="02020603050405020304" pitchFamily="18" charset="0"/>
                <a:ea typeface="+mj-ea"/>
                <a:cs typeface="Times New Roman" panose="02020603050405020304" pitchFamily="18" charset="0"/>
              </a:rPr>
              <a:t>Here we tried to built an Grammar Correction App, which will detect the error and try to correct it.</a:t>
            </a:r>
          </a:p>
          <a:p>
            <a:pPr marL="457200" lvl="1" indent="0">
              <a:spcBef>
                <a:spcPct val="0"/>
              </a:spcBef>
              <a:buNone/>
            </a:pPr>
            <a:endParaRPr lang="en-IN" sz="2500" dirty="0">
              <a:solidFill>
                <a:srgbClr val="134F5C"/>
              </a:solidFill>
              <a:latin typeface="Times New Roman" panose="02020603050405020304" pitchFamily="18" charset="0"/>
              <a:ea typeface="+mj-ea"/>
              <a:cs typeface="Times New Roman" panose="02020603050405020304" pitchFamily="18" charset="0"/>
            </a:endParaRPr>
          </a:p>
          <a:p>
            <a:pPr marL="457200" lvl="1" indent="0">
              <a:spcBef>
                <a:spcPct val="0"/>
              </a:spcBef>
              <a:buNone/>
            </a:pPr>
            <a:endParaRPr lang="en-US" sz="25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endParaRPr lang="en-IN" sz="2500" dirty="0">
              <a:solidFill>
                <a:srgbClr val="134F5C"/>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1082607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Natural Language Processing">
            <a:extLst>
              <a:ext uri="{FF2B5EF4-FFF2-40B4-BE49-F238E27FC236}">
                <a16:creationId xmlns:a16="http://schemas.microsoft.com/office/drawing/2014/main" id="{FF98C210-871F-864C-F8B8-E547CE997193}"/>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b="52258"/>
          <a:stretch/>
        </p:blipFill>
        <p:spPr bwMode="auto">
          <a:xfrm>
            <a:off x="0" y="2536723"/>
            <a:ext cx="12192000" cy="327414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55CAFEE-6FC3-8BDD-C32E-573CDE5F0453}"/>
              </a:ext>
            </a:extLst>
          </p:cNvPr>
          <p:cNvSpPr txBox="1">
            <a:spLocks/>
          </p:cNvSpPr>
          <p:nvPr/>
        </p:nvSpPr>
        <p:spPr>
          <a:xfrm>
            <a:off x="575189" y="271718"/>
            <a:ext cx="10515600" cy="77541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000" b="1" i="1" u="sng" dirty="0">
                <a:solidFill>
                  <a:srgbClr val="134F5C"/>
                </a:solidFill>
                <a:latin typeface="Times New Roman" panose="02020603050405020304" pitchFamily="18" charset="0"/>
                <a:cs typeface="Times New Roman" panose="02020603050405020304" pitchFamily="18" charset="0"/>
              </a:rPr>
              <a:t>Natural Language Processing (NLP)</a:t>
            </a:r>
          </a:p>
        </p:txBody>
      </p:sp>
    </p:spTree>
    <p:extLst>
      <p:ext uri="{BB962C8B-B14F-4D97-AF65-F5344CB8AC3E}">
        <p14:creationId xmlns:p14="http://schemas.microsoft.com/office/powerpoint/2010/main" val="3897705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3983371-451B-6435-02FD-A678FD012B53}"/>
              </a:ext>
            </a:extLst>
          </p:cNvPr>
          <p:cNvSpPr txBox="1">
            <a:spLocks/>
          </p:cNvSpPr>
          <p:nvPr/>
        </p:nvSpPr>
        <p:spPr>
          <a:xfrm>
            <a:off x="149942" y="78658"/>
            <a:ext cx="10515600" cy="77541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000" b="1" i="1" u="sng" dirty="0">
                <a:solidFill>
                  <a:srgbClr val="134F5C"/>
                </a:solidFill>
                <a:latin typeface="Times New Roman" panose="02020603050405020304" pitchFamily="18" charset="0"/>
                <a:cs typeface="Times New Roman" panose="02020603050405020304" pitchFamily="18" charset="0"/>
              </a:rPr>
              <a:t>Related Research Paper - I</a:t>
            </a:r>
          </a:p>
        </p:txBody>
      </p:sp>
      <p:pic>
        <p:nvPicPr>
          <p:cNvPr id="3" name="Picture 2">
            <a:extLst>
              <a:ext uri="{FF2B5EF4-FFF2-40B4-BE49-F238E27FC236}">
                <a16:creationId xmlns:a16="http://schemas.microsoft.com/office/drawing/2014/main" id="{1F5597A5-EC5B-E0BC-7D1B-B0FD6CDAAD5C}"/>
              </a:ext>
            </a:extLst>
          </p:cNvPr>
          <p:cNvPicPr>
            <a:picLocks noChangeAspect="1"/>
          </p:cNvPicPr>
          <p:nvPr/>
        </p:nvPicPr>
        <p:blipFill>
          <a:blip r:embed="rId2"/>
          <a:stretch>
            <a:fillRect/>
          </a:stretch>
        </p:blipFill>
        <p:spPr>
          <a:xfrm>
            <a:off x="2982960" y="1124812"/>
            <a:ext cx="6226080" cy="5654530"/>
          </a:xfrm>
          <a:prstGeom prst="rect">
            <a:avLst/>
          </a:prstGeom>
        </p:spPr>
      </p:pic>
    </p:spTree>
    <p:extLst>
      <p:ext uri="{BB962C8B-B14F-4D97-AF65-F5344CB8AC3E}">
        <p14:creationId xmlns:p14="http://schemas.microsoft.com/office/powerpoint/2010/main" val="2473894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EB47D50-0DC1-B66D-2C9E-F5E5D0A36552}"/>
              </a:ext>
            </a:extLst>
          </p:cNvPr>
          <p:cNvPicPr>
            <a:picLocks noChangeAspect="1"/>
          </p:cNvPicPr>
          <p:nvPr/>
        </p:nvPicPr>
        <p:blipFill>
          <a:blip r:embed="rId2"/>
          <a:stretch>
            <a:fillRect/>
          </a:stretch>
        </p:blipFill>
        <p:spPr>
          <a:xfrm>
            <a:off x="3392129" y="741328"/>
            <a:ext cx="5806943" cy="5959356"/>
          </a:xfrm>
          <a:prstGeom prst="rect">
            <a:avLst/>
          </a:prstGeom>
        </p:spPr>
      </p:pic>
      <p:sp>
        <p:nvSpPr>
          <p:cNvPr id="8" name="Title 1">
            <a:extLst>
              <a:ext uri="{FF2B5EF4-FFF2-40B4-BE49-F238E27FC236}">
                <a16:creationId xmlns:a16="http://schemas.microsoft.com/office/drawing/2014/main" id="{13983371-451B-6435-02FD-A678FD012B53}"/>
              </a:ext>
            </a:extLst>
          </p:cNvPr>
          <p:cNvSpPr txBox="1">
            <a:spLocks/>
          </p:cNvSpPr>
          <p:nvPr/>
        </p:nvSpPr>
        <p:spPr>
          <a:xfrm>
            <a:off x="149942" y="78658"/>
            <a:ext cx="10515600" cy="77541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000" b="1" i="1" u="sng" dirty="0">
                <a:solidFill>
                  <a:srgbClr val="134F5C"/>
                </a:solidFill>
                <a:latin typeface="Times New Roman" panose="02020603050405020304" pitchFamily="18" charset="0"/>
                <a:cs typeface="Times New Roman" panose="02020603050405020304" pitchFamily="18" charset="0"/>
              </a:rPr>
              <a:t>Related Research Paper - II</a:t>
            </a:r>
          </a:p>
        </p:txBody>
      </p:sp>
    </p:spTree>
    <p:extLst>
      <p:ext uri="{BB962C8B-B14F-4D97-AF65-F5344CB8AC3E}">
        <p14:creationId xmlns:p14="http://schemas.microsoft.com/office/powerpoint/2010/main" val="3426848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634413D-E680-483C-6D20-1112E3FC3B08}"/>
              </a:ext>
            </a:extLst>
          </p:cNvPr>
          <p:cNvSpPr txBox="1"/>
          <p:nvPr/>
        </p:nvSpPr>
        <p:spPr>
          <a:xfrm>
            <a:off x="1297858" y="2310186"/>
            <a:ext cx="9596284" cy="2015936"/>
          </a:xfrm>
          <a:prstGeom prst="rect">
            <a:avLst/>
          </a:prstGeom>
          <a:noFill/>
        </p:spPr>
        <p:txBody>
          <a:bodyPr wrap="square">
            <a:spAutoFit/>
          </a:bodyPr>
          <a:lstStyle/>
          <a:p>
            <a:pPr lvl="1">
              <a:spcBef>
                <a:spcPct val="0"/>
              </a:spcBef>
            </a:pPr>
            <a:r>
              <a:rPr lang="en-US" sz="2500" dirty="0">
                <a:solidFill>
                  <a:srgbClr val="134F5C"/>
                </a:solidFill>
                <a:latin typeface="Times New Roman" panose="02020603050405020304" pitchFamily="18" charset="0"/>
                <a:ea typeface="+mj-ea"/>
                <a:cs typeface="Times New Roman" panose="02020603050405020304" pitchFamily="18" charset="0"/>
              </a:rPr>
              <a:t>The approach that we are going to look into is the Sequence to Sequence model. In short out, the model is going to receive a sequence (incorrect text in this case) and it will output another sequence(corrected text in this case)</a:t>
            </a:r>
          </a:p>
          <a:p>
            <a:pPr lvl="1">
              <a:spcBef>
                <a:spcPct val="0"/>
              </a:spcBef>
            </a:pPr>
            <a:endParaRPr lang="en-US" sz="2500" dirty="0">
              <a:solidFill>
                <a:srgbClr val="134F5C"/>
              </a:solidFill>
              <a:latin typeface="Times New Roman" panose="02020603050405020304" pitchFamily="18" charset="0"/>
              <a:ea typeface="+mj-ea"/>
              <a:cs typeface="Times New Roman" panose="02020603050405020304" pitchFamily="18" charset="0"/>
            </a:endParaRPr>
          </a:p>
        </p:txBody>
      </p:sp>
      <p:sp>
        <p:nvSpPr>
          <p:cNvPr id="4" name="Title 1">
            <a:extLst>
              <a:ext uri="{FF2B5EF4-FFF2-40B4-BE49-F238E27FC236}">
                <a16:creationId xmlns:a16="http://schemas.microsoft.com/office/drawing/2014/main" id="{31425D06-4803-1CF9-E5E7-62795EB8B69D}"/>
              </a:ext>
            </a:extLst>
          </p:cNvPr>
          <p:cNvSpPr txBox="1">
            <a:spLocks/>
          </p:cNvSpPr>
          <p:nvPr/>
        </p:nvSpPr>
        <p:spPr>
          <a:xfrm>
            <a:off x="149942" y="78658"/>
            <a:ext cx="10515600" cy="77541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000" b="1" i="1" u="sng" dirty="0">
                <a:solidFill>
                  <a:srgbClr val="134F5C"/>
                </a:solidFill>
                <a:latin typeface="Times New Roman" panose="02020603050405020304" pitchFamily="18" charset="0"/>
                <a:cs typeface="Times New Roman" panose="02020603050405020304" pitchFamily="18" charset="0"/>
              </a:rPr>
              <a:t>Proposed Solution</a:t>
            </a:r>
          </a:p>
        </p:txBody>
      </p:sp>
    </p:spTree>
    <p:extLst>
      <p:ext uri="{BB962C8B-B14F-4D97-AF65-F5344CB8AC3E}">
        <p14:creationId xmlns:p14="http://schemas.microsoft.com/office/powerpoint/2010/main" val="16723861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1583</TotalTime>
  <Words>1154</Words>
  <Application>Microsoft Office PowerPoint</Application>
  <PresentationFormat>Widescreen</PresentationFormat>
  <Paragraphs>96</Paragraphs>
  <Slides>24</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-apple-system</vt:lpstr>
      <vt:lpstr>Arial</vt:lpstr>
      <vt:lpstr>Calibri</vt:lpstr>
      <vt:lpstr>Calibri Light</vt:lpstr>
      <vt:lpstr>source-serif-pro</vt:lpstr>
      <vt:lpstr>Times New Roman</vt:lpstr>
      <vt:lpstr>Wingdings</vt:lpstr>
      <vt:lpstr>Office Theme</vt:lpstr>
      <vt:lpstr>Grammar Error Correction</vt:lpstr>
      <vt:lpstr>Contents</vt:lpstr>
      <vt:lpstr>Introduction</vt:lpstr>
      <vt:lpstr>PowerPoint Presentation</vt:lpstr>
      <vt:lpstr>Problem Statement</vt:lpstr>
      <vt:lpstr>PowerPoint Presentation</vt:lpstr>
      <vt:lpstr>PowerPoint Presentation</vt:lpstr>
      <vt:lpstr>PowerPoint Presentation</vt:lpstr>
      <vt:lpstr>PowerPoint Presentation</vt:lpstr>
      <vt:lpstr>Data Summary</vt:lpstr>
      <vt:lpstr>PowerPoint Presentation</vt:lpstr>
      <vt:lpstr>PowerPoint Presentation</vt:lpstr>
      <vt:lpstr>Gramformer</vt:lpstr>
      <vt:lpstr>PowerPoint Presentation</vt:lpstr>
      <vt:lpstr>PowerPoint Presentation</vt:lpstr>
      <vt:lpstr>PowerPoint Presentation</vt:lpstr>
      <vt:lpstr>Self Attention  </vt:lpstr>
      <vt:lpstr>Project Architecture</vt:lpstr>
      <vt:lpstr>Final Results</vt:lpstr>
      <vt:lpstr>PowerPoint Presentation</vt:lpstr>
      <vt:lpstr>Flask is useful for:</vt:lpstr>
      <vt:lpstr>Conclusion</vt:lpstr>
      <vt:lpstr>PowerPoint Presentation</vt:lpstr>
      <vt:lpstr>Final 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Emotion Recognition</dc:title>
  <dc:creator>Rohit Patil</dc:creator>
  <cp:lastModifiedBy>Rohit Patil</cp:lastModifiedBy>
  <cp:revision>66</cp:revision>
  <dcterms:created xsi:type="dcterms:W3CDTF">2022-12-15T14:51:14Z</dcterms:created>
  <dcterms:modified xsi:type="dcterms:W3CDTF">2023-03-11T05:55:20Z</dcterms:modified>
</cp:coreProperties>
</file>

<file path=docProps/thumbnail.jpeg>
</file>